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embeddedFontLst>
    <p:embeddedFont>
      <p:font typeface="MiSans" charset="-122" pitchFamily="34"/>
      <p:regular r:id="rId17"/>
    </p:embeddedFont>
    <p:embeddedFont>
      <p:font typeface="Noto Sans SC" charset="-122" pitchFamily="34"/>
      <p:regular r:id="rId18"/>
    </p:embeddedFont>
    <p:embeddedFont>
      <p:font typeface="Liter" charset="-122" pitchFamily="34"/>
      <p:regular r:id="rId19"/>
    </p:embeddedFont>
    <p:embeddedFont>
      <p:font typeface="Quattrocento Sans" charset="-122" pitchFamily="34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jpg>
</file>

<file path=ppt/media/image-10-1.jpg>
</file>

<file path=ppt/media/image-3-1.png>
</file>

<file path=ppt/media/image-6-1.png>
</file>

<file path=ppt/media/image-6-2.svg>
</file>

<file path=ppt/media/image-7-1.png>
</file>

<file path=ppt/media/image-7-2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e6c153f990346dcffbd6d8b7d4013b64a116eac2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21212">
                  <a:alpha val="95000"/>
                </a:srgbClr>
              </a:gs>
              <a:gs pos="50000">
                <a:srgbClr val="121212">
                  <a:alpha val="90000"/>
                </a:srgbClr>
              </a:gs>
              <a:gs pos="100000">
                <a:srgbClr val="01FF41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4572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381000"/>
            <a:ext cx="1781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spc="120" kern="0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SYSTEM ONLINE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019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spc="75" kern="0" dirty="0">
                <a:solidFill>
                  <a:srgbClr val="00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&gt; PROJECT CODENAME: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38400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spc="360" kern="0" dirty="0">
                <a:solidFill>
                  <a:srgbClr val="00FF4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ECHO_SAFE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90525" y="3657600"/>
            <a:ext cx="19050" cy="495300"/>
          </a:xfrm>
          <a:custGeom>
            <a:avLst/>
            <a:gdLst/>
            <a:ahLst/>
            <a:cxnLst/>
            <a:rect l="l" t="t" r="r" b="b"/>
            <a:pathLst>
              <a:path w="19050" h="495300">
                <a:moveTo>
                  <a:pt x="0" y="0"/>
                </a:moveTo>
                <a:lnTo>
                  <a:pt x="19050" y="0"/>
                </a:lnTo>
                <a:lnTo>
                  <a:pt x="1905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9" name="Text 6"/>
          <p:cNvSpPr/>
          <p:nvPr/>
        </p:nvSpPr>
        <p:spPr>
          <a:xfrm>
            <a:off x="552450" y="3657600"/>
            <a:ext cx="3933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PROTOCOL: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52450" y="3886200"/>
            <a:ext cx="3962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E0E0E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Zero-Trace Offline Intelligence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886325" y="3657600"/>
            <a:ext cx="19050" cy="495300"/>
          </a:xfrm>
          <a:custGeom>
            <a:avLst/>
            <a:gdLst/>
            <a:ahLst/>
            <a:cxnLst/>
            <a:rect l="l" t="t" r="r" b="b"/>
            <a:pathLst>
              <a:path w="19050" h="495300">
                <a:moveTo>
                  <a:pt x="0" y="0"/>
                </a:moveTo>
                <a:lnTo>
                  <a:pt x="19050" y="0"/>
                </a:lnTo>
                <a:lnTo>
                  <a:pt x="1905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12" name="Text 9"/>
          <p:cNvSpPr/>
          <p:nvPr/>
        </p:nvSpPr>
        <p:spPr>
          <a:xfrm>
            <a:off x="5048250" y="3657600"/>
            <a:ext cx="3933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UNIT: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048250" y="3886200"/>
            <a:ext cx="3962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E0E0E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Team Zero Gravity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90525" y="4381500"/>
            <a:ext cx="19050" cy="495300"/>
          </a:xfrm>
          <a:custGeom>
            <a:avLst/>
            <a:gdLst/>
            <a:ahLst/>
            <a:cxnLst/>
            <a:rect l="l" t="t" r="r" b="b"/>
            <a:pathLst>
              <a:path w="19050" h="495300">
                <a:moveTo>
                  <a:pt x="0" y="0"/>
                </a:moveTo>
                <a:lnTo>
                  <a:pt x="19050" y="0"/>
                </a:lnTo>
                <a:lnTo>
                  <a:pt x="1905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15" name="Text 12"/>
          <p:cNvSpPr/>
          <p:nvPr/>
        </p:nvSpPr>
        <p:spPr>
          <a:xfrm>
            <a:off x="552450" y="4381500"/>
            <a:ext cx="3933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MISSION: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52450" y="4610100"/>
            <a:ext cx="3962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E0E0E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Neutralizing Cloud Surveillance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886325" y="4381500"/>
            <a:ext cx="19050" cy="495300"/>
          </a:xfrm>
          <a:custGeom>
            <a:avLst/>
            <a:gdLst/>
            <a:ahLst/>
            <a:cxnLst/>
            <a:rect l="l" t="t" r="r" b="b"/>
            <a:pathLst>
              <a:path w="19050" h="495300">
                <a:moveTo>
                  <a:pt x="0" y="0"/>
                </a:moveTo>
                <a:lnTo>
                  <a:pt x="19050" y="0"/>
                </a:lnTo>
                <a:lnTo>
                  <a:pt x="1905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18" name="Text 15"/>
          <p:cNvSpPr/>
          <p:nvPr/>
        </p:nvSpPr>
        <p:spPr>
          <a:xfrm>
            <a:off x="5048250" y="4381500"/>
            <a:ext cx="3933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STATUS: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048250" y="470535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20" name="Text 17"/>
          <p:cNvSpPr/>
          <p:nvPr/>
        </p:nvSpPr>
        <p:spPr>
          <a:xfrm>
            <a:off x="5200650" y="4610100"/>
            <a:ext cx="215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00FF4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Deployed / Offline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04813" y="62865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22" name="Text 19"/>
          <p:cNvSpPr/>
          <p:nvPr/>
        </p:nvSpPr>
        <p:spPr>
          <a:xfrm>
            <a:off x="695325" y="6286500"/>
            <a:ext cx="2305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 ARCHITECTURE BRIEFING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0850761" y="6286500"/>
            <a:ext cx="1028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4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CLASSIFIED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stockcake.com/36e1b1619aafed8bd558c29f6bb41c2504d150eb.jp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rcRect l="0" r="0"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21212">
                  <a:alpha val="95000"/>
                </a:srgbClr>
              </a:gs>
              <a:gs pos="50000">
                <a:srgbClr val="121212">
                  <a:alpha val="90000"/>
                </a:srgbClr>
              </a:gs>
              <a:gs pos="100000">
                <a:srgbClr val="01FF41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4572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381000"/>
            <a:ext cx="2105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spc="120" kern="0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MISSION COMPLETE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23850" y="60960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spc="90" kern="0" dirty="0">
                <a:solidFill>
                  <a:srgbClr val="00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&gt; THE VERDICT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228725" y="1076325"/>
            <a:ext cx="4705350" cy="2076450"/>
          </a:xfrm>
          <a:custGeom>
            <a:avLst/>
            <a:gdLst/>
            <a:ahLst/>
            <a:cxnLst/>
            <a:rect l="l" t="t" r="r" b="b"/>
            <a:pathLst>
              <a:path w="4705350" h="2076450">
                <a:moveTo>
                  <a:pt x="76206" y="0"/>
                </a:moveTo>
                <a:lnTo>
                  <a:pt x="4629144" y="0"/>
                </a:lnTo>
                <a:cubicBezTo>
                  <a:pt x="4671203" y="0"/>
                  <a:pt x="4705350" y="34147"/>
                  <a:pt x="4705350" y="76206"/>
                </a:cubicBezTo>
                <a:lnTo>
                  <a:pt x="4705350" y="2000244"/>
                </a:lnTo>
                <a:cubicBezTo>
                  <a:pt x="4705350" y="2042332"/>
                  <a:pt x="4671232" y="2076450"/>
                  <a:pt x="4629144" y="2076450"/>
                </a:cubicBezTo>
                <a:lnTo>
                  <a:pt x="76206" y="2076450"/>
                </a:lnTo>
                <a:cubicBezTo>
                  <a:pt x="34118" y="2076450"/>
                  <a:pt x="0" y="2042332"/>
                  <a:pt x="0" y="200024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FF3131">
              <a:alpha val="10196"/>
            </a:srgbClr>
          </a:solidFill>
          <a:ln w="25400">
            <a:solidFill>
              <a:srgbClr val="FF3131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2899395" y="13049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0" y="150019"/>
                </a:moveTo>
                <a:cubicBezTo>
                  <a:pt x="0" y="185514"/>
                  <a:pt x="28798" y="214313"/>
                  <a:pt x="64294" y="214313"/>
                </a:cubicBezTo>
                <a:lnTo>
                  <a:pt x="200025" y="214313"/>
                </a:lnTo>
                <a:cubicBezTo>
                  <a:pt x="231591" y="214313"/>
                  <a:pt x="257175" y="188729"/>
                  <a:pt x="257175" y="157163"/>
                </a:cubicBezTo>
                <a:cubicBezTo>
                  <a:pt x="257175" y="134124"/>
                  <a:pt x="243557" y="114255"/>
                  <a:pt x="223912" y="105236"/>
                </a:cubicBezTo>
                <a:cubicBezTo>
                  <a:pt x="226903" y="99387"/>
                  <a:pt x="228600" y="92735"/>
                  <a:pt x="228600" y="85725"/>
                </a:cubicBezTo>
                <a:cubicBezTo>
                  <a:pt x="228600" y="62061"/>
                  <a:pt x="209401" y="42863"/>
                  <a:pt x="185738" y="42863"/>
                </a:cubicBezTo>
                <a:cubicBezTo>
                  <a:pt x="177835" y="42863"/>
                  <a:pt x="170468" y="45006"/>
                  <a:pt x="164128" y="48711"/>
                </a:cubicBezTo>
                <a:cubicBezTo>
                  <a:pt x="153367" y="28262"/>
                  <a:pt x="131891" y="14288"/>
                  <a:pt x="107156" y="14288"/>
                </a:cubicBezTo>
                <a:cubicBezTo>
                  <a:pt x="71661" y="14288"/>
                  <a:pt x="42863" y="43086"/>
                  <a:pt x="42863" y="78581"/>
                </a:cubicBezTo>
                <a:cubicBezTo>
                  <a:pt x="42863" y="82153"/>
                  <a:pt x="43175" y="85680"/>
                  <a:pt x="43711" y="89074"/>
                </a:cubicBezTo>
                <a:cubicBezTo>
                  <a:pt x="18306" y="97646"/>
                  <a:pt x="0" y="121712"/>
                  <a:pt x="0" y="150019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9" name="Text 6"/>
          <p:cNvSpPr/>
          <p:nvPr/>
        </p:nvSpPr>
        <p:spPr>
          <a:xfrm>
            <a:off x="1714500" y="1276350"/>
            <a:ext cx="407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313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CLOUD AI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381125" y="1657350"/>
            <a:ext cx="4400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Optimizes for </a:t>
            </a:r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313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Convenience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390650" y="2038350"/>
            <a:ext cx="43815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Always connected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Powerful servers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Easy access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313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Vulnerable to surveillance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57925" y="1076325"/>
            <a:ext cx="4705350" cy="2076450"/>
          </a:xfrm>
          <a:custGeom>
            <a:avLst/>
            <a:gdLst/>
            <a:ahLst/>
            <a:cxnLst/>
            <a:rect l="l" t="t" r="r" b="b"/>
            <a:pathLst>
              <a:path w="4705350" h="2076450">
                <a:moveTo>
                  <a:pt x="76206" y="0"/>
                </a:moveTo>
                <a:lnTo>
                  <a:pt x="4629144" y="0"/>
                </a:lnTo>
                <a:cubicBezTo>
                  <a:pt x="4671203" y="0"/>
                  <a:pt x="4705350" y="34147"/>
                  <a:pt x="4705350" y="76206"/>
                </a:cubicBezTo>
                <a:lnTo>
                  <a:pt x="4705350" y="2000244"/>
                </a:lnTo>
                <a:cubicBezTo>
                  <a:pt x="4705350" y="2042332"/>
                  <a:pt x="4671232" y="2076450"/>
                  <a:pt x="4629144" y="2076450"/>
                </a:cubicBezTo>
                <a:lnTo>
                  <a:pt x="76206" y="2076450"/>
                </a:lnTo>
                <a:cubicBezTo>
                  <a:pt x="34118" y="2076450"/>
                  <a:pt x="0" y="2042332"/>
                  <a:pt x="0" y="200024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8458200" y="13049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14" name="Text 11"/>
          <p:cNvSpPr/>
          <p:nvPr/>
        </p:nvSpPr>
        <p:spPr>
          <a:xfrm>
            <a:off x="6410325" y="1657350"/>
            <a:ext cx="4400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Optimizes for </a:t>
            </a:r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Survival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419850" y="2038350"/>
            <a:ext cx="43815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Completely offline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Zero network footprint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Plausibly deniable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Life-saving security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228725" y="3400425"/>
            <a:ext cx="9734550" cy="1990725"/>
          </a:xfrm>
          <a:custGeom>
            <a:avLst/>
            <a:gdLst/>
            <a:ahLst/>
            <a:cxnLst/>
            <a:rect l="l" t="t" r="r" b="b"/>
            <a:pathLst>
              <a:path w="9734550" h="1990725">
                <a:moveTo>
                  <a:pt x="76205" y="0"/>
                </a:moveTo>
                <a:lnTo>
                  <a:pt x="9658345" y="0"/>
                </a:lnTo>
                <a:cubicBezTo>
                  <a:pt x="9700432" y="0"/>
                  <a:pt x="9734550" y="34118"/>
                  <a:pt x="9734550" y="76205"/>
                </a:cubicBezTo>
                <a:lnTo>
                  <a:pt x="9734550" y="1914520"/>
                </a:lnTo>
                <a:cubicBezTo>
                  <a:pt x="9734550" y="1956607"/>
                  <a:pt x="9700432" y="1990725"/>
                  <a:pt x="9658345" y="1990725"/>
                </a:cubicBezTo>
                <a:lnTo>
                  <a:pt x="76205" y="1990725"/>
                </a:lnTo>
                <a:cubicBezTo>
                  <a:pt x="34118" y="1990725"/>
                  <a:pt x="0" y="1956607"/>
                  <a:pt x="0" y="191452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381125" y="3600450"/>
            <a:ext cx="94297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By leveraging the </a:t>
            </a:r>
            <a:pPr algn="ctr">
              <a:lnSpc>
                <a:spcPct val="140000"/>
              </a:lnSpc>
            </a:pPr>
            <a:r>
              <a:rPr lang="en-US" sz="1500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reasoning strengths of DeepSeek</a:t>
            </a:r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the </a:t>
            </a:r>
            <a:pPr algn="ctr">
              <a:lnSpc>
                <a:spcPct val="140000"/>
              </a:lnSpc>
            </a:pPr>
            <a:r>
              <a:rPr lang="en-US" sz="1500" b="1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efficiency of on-device quantization</a:t>
            </a:r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we create a safety tool that does not compromise the user's physical security for digital utility.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433513" y="4376738"/>
            <a:ext cx="3000375" cy="809625"/>
          </a:xfrm>
          <a:custGeom>
            <a:avLst/>
            <a:gdLst/>
            <a:ahLst/>
            <a:cxnLst/>
            <a:rect l="l" t="t" r="r" b="b"/>
            <a:pathLst>
              <a:path w="3000375" h="809625">
                <a:moveTo>
                  <a:pt x="38101" y="0"/>
                </a:moveTo>
                <a:lnTo>
                  <a:pt x="2962274" y="0"/>
                </a:lnTo>
                <a:cubicBezTo>
                  <a:pt x="2983317" y="0"/>
                  <a:pt x="3000375" y="17058"/>
                  <a:pt x="3000375" y="38101"/>
                </a:cubicBezTo>
                <a:lnTo>
                  <a:pt x="3000375" y="771524"/>
                </a:lnTo>
                <a:cubicBezTo>
                  <a:pt x="3000375" y="792567"/>
                  <a:pt x="2983317" y="809625"/>
                  <a:pt x="2962274" y="809625"/>
                </a:cubicBezTo>
                <a:lnTo>
                  <a:pt x="38101" y="809625"/>
                </a:lnTo>
                <a:cubicBezTo>
                  <a:pt x="17058" y="809625"/>
                  <a:pt x="0" y="792567"/>
                  <a:pt x="0" y="7715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12700">
            <a:solidFill>
              <a:srgbClr val="00FF41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495425" y="4495800"/>
            <a:ext cx="2876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0FF4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100%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514475" y="4838700"/>
            <a:ext cx="283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Offline Operation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595813" y="4376738"/>
            <a:ext cx="3000375" cy="809625"/>
          </a:xfrm>
          <a:custGeom>
            <a:avLst/>
            <a:gdLst/>
            <a:ahLst/>
            <a:cxnLst/>
            <a:rect l="l" t="t" r="r" b="b"/>
            <a:pathLst>
              <a:path w="3000375" h="809625">
                <a:moveTo>
                  <a:pt x="38101" y="0"/>
                </a:moveTo>
                <a:lnTo>
                  <a:pt x="2962274" y="0"/>
                </a:lnTo>
                <a:cubicBezTo>
                  <a:pt x="2983317" y="0"/>
                  <a:pt x="3000375" y="17058"/>
                  <a:pt x="3000375" y="38101"/>
                </a:cubicBezTo>
                <a:lnTo>
                  <a:pt x="3000375" y="771524"/>
                </a:lnTo>
                <a:cubicBezTo>
                  <a:pt x="3000375" y="792567"/>
                  <a:pt x="2983317" y="809625"/>
                  <a:pt x="2962274" y="809625"/>
                </a:cubicBezTo>
                <a:lnTo>
                  <a:pt x="38101" y="809625"/>
                </a:lnTo>
                <a:cubicBezTo>
                  <a:pt x="17058" y="809625"/>
                  <a:pt x="0" y="792567"/>
                  <a:pt x="0" y="7715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01FFFF">
              <a:alpha val="10196"/>
            </a:srgbClr>
          </a:solidFill>
          <a:ln w="12700">
            <a:solidFill>
              <a:srgbClr val="00FFF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4657725" y="4495800"/>
            <a:ext cx="2876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0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0KB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676775" y="4838700"/>
            <a:ext cx="283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Footprint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7758113" y="4376738"/>
            <a:ext cx="3000375" cy="809625"/>
          </a:xfrm>
          <a:custGeom>
            <a:avLst/>
            <a:gdLst/>
            <a:ahLst/>
            <a:cxnLst/>
            <a:rect l="l" t="t" r="r" b="b"/>
            <a:pathLst>
              <a:path w="3000375" h="809625">
                <a:moveTo>
                  <a:pt x="38101" y="0"/>
                </a:moveTo>
                <a:lnTo>
                  <a:pt x="2962274" y="0"/>
                </a:lnTo>
                <a:cubicBezTo>
                  <a:pt x="2983317" y="0"/>
                  <a:pt x="3000375" y="17058"/>
                  <a:pt x="3000375" y="38101"/>
                </a:cubicBezTo>
                <a:lnTo>
                  <a:pt x="3000375" y="771524"/>
                </a:lnTo>
                <a:cubicBezTo>
                  <a:pt x="3000375" y="792567"/>
                  <a:pt x="2983317" y="809625"/>
                  <a:pt x="2962274" y="809625"/>
                </a:cubicBezTo>
                <a:lnTo>
                  <a:pt x="38101" y="809625"/>
                </a:lnTo>
                <a:cubicBezTo>
                  <a:pt x="17058" y="809625"/>
                  <a:pt x="0" y="792567"/>
                  <a:pt x="0" y="7715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E0E0E0">
              <a:alpha val="10196"/>
            </a:srgbClr>
          </a:solidFill>
          <a:ln w="12700">
            <a:solidFill>
              <a:srgbClr val="E0E0E0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7820025" y="4495800"/>
            <a:ext cx="2876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E0E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24/7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7839075" y="4838700"/>
            <a:ext cx="283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Protection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323850" y="5400675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spc="90" kern="0" dirty="0">
                <a:solidFill>
                  <a:srgbClr val="00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&gt; MISSION STATUS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3408015" y="5781675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76202" y="0"/>
                </a:moveTo>
                <a:lnTo>
                  <a:pt x="5295898" y="0"/>
                </a:lnTo>
                <a:cubicBezTo>
                  <a:pt x="5337983" y="0"/>
                  <a:pt x="5372100" y="34117"/>
                  <a:pt x="5372100" y="76202"/>
                </a:cubicBezTo>
                <a:lnTo>
                  <a:pt x="5372100" y="457198"/>
                </a:lnTo>
                <a:cubicBezTo>
                  <a:pt x="5372100" y="499283"/>
                  <a:pt x="5337983" y="533400"/>
                  <a:pt x="52958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29" name="Shape 26"/>
          <p:cNvSpPr/>
          <p:nvPr/>
        </p:nvSpPr>
        <p:spPr>
          <a:xfrm>
            <a:off x="3712815" y="59912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121212"/>
          </a:solidFill>
          <a:ln/>
        </p:spPr>
      </p:sp>
      <p:sp>
        <p:nvSpPr>
          <p:cNvPr id="30" name="Text 27"/>
          <p:cNvSpPr/>
          <p:nvPr/>
        </p:nvSpPr>
        <p:spPr>
          <a:xfrm>
            <a:off x="3884265" y="5895975"/>
            <a:ext cx="441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spc="90" kern="0" dirty="0">
                <a:solidFill>
                  <a:srgbClr val="12121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READY FOR ARCHITECTURE REVIEW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8364885" y="59912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121212"/>
          </a:solidFill>
          <a:ln/>
        </p:spPr>
      </p:sp>
      <p:sp>
        <p:nvSpPr>
          <p:cNvPr id="32" name="Shape 29"/>
          <p:cNvSpPr/>
          <p:nvPr/>
        </p:nvSpPr>
        <p:spPr>
          <a:xfrm>
            <a:off x="409575" y="64865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3" name="Text 30"/>
          <p:cNvSpPr/>
          <p:nvPr/>
        </p:nvSpPr>
        <p:spPr>
          <a:xfrm>
            <a:off x="742950" y="6467475"/>
            <a:ext cx="1838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ZERO GRAVITY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0450711" y="6505575"/>
            <a:ext cx="1428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4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END OF BRIEFING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98804" y="379813"/>
            <a:ext cx="37981" cy="683664"/>
          </a:xfrm>
          <a:custGeom>
            <a:avLst/>
            <a:gdLst/>
            <a:ahLst/>
            <a:cxnLst/>
            <a:rect l="l" t="t" r="r" b="b"/>
            <a:pathLst>
              <a:path w="37981" h="683664">
                <a:moveTo>
                  <a:pt x="0" y="0"/>
                </a:moveTo>
                <a:lnTo>
                  <a:pt x="37981" y="0"/>
                </a:lnTo>
                <a:lnTo>
                  <a:pt x="37981" y="683664"/>
                </a:lnTo>
                <a:lnTo>
                  <a:pt x="0" y="683664"/>
                </a:lnTo>
                <a:lnTo>
                  <a:pt x="0" y="0"/>
                </a:ln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3" name="Text 1"/>
          <p:cNvSpPr/>
          <p:nvPr/>
        </p:nvSpPr>
        <p:spPr>
          <a:xfrm>
            <a:off x="569720" y="379813"/>
            <a:ext cx="11308935" cy="1899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7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THREAT ANALYSIS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69720" y="607701"/>
            <a:ext cx="11470355" cy="4557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89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Threat Landscape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561" y="1296112"/>
            <a:ext cx="6789159" cy="1623701"/>
          </a:xfrm>
          <a:custGeom>
            <a:avLst/>
            <a:gdLst/>
            <a:ahLst/>
            <a:cxnLst/>
            <a:rect l="l" t="t" r="r" b="b"/>
            <a:pathLst>
              <a:path w="6789159" h="1623701">
                <a:moveTo>
                  <a:pt x="37978" y="0"/>
                </a:moveTo>
                <a:lnTo>
                  <a:pt x="6751181" y="0"/>
                </a:lnTo>
                <a:cubicBezTo>
                  <a:pt x="6772155" y="0"/>
                  <a:pt x="6789159" y="17003"/>
                  <a:pt x="6789159" y="37978"/>
                </a:cubicBezTo>
                <a:lnTo>
                  <a:pt x="6789159" y="1585723"/>
                </a:lnTo>
                <a:cubicBezTo>
                  <a:pt x="6789159" y="1606697"/>
                  <a:pt x="6772155" y="1623701"/>
                  <a:pt x="6751181" y="1623701"/>
                </a:cubicBezTo>
                <a:lnTo>
                  <a:pt x="37978" y="1623701"/>
                </a:lnTo>
                <a:cubicBezTo>
                  <a:pt x="17003" y="1623701"/>
                  <a:pt x="0" y="1606697"/>
                  <a:pt x="0" y="1585723"/>
                </a:cubicBezTo>
                <a:lnTo>
                  <a:pt x="0" y="37978"/>
                </a:lnTo>
                <a:cubicBezTo>
                  <a:pt x="0" y="17018"/>
                  <a:pt x="17018" y="0"/>
                  <a:pt x="37978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FF3131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21944" y="1528748"/>
            <a:ext cx="199402" cy="227888"/>
          </a:xfrm>
          <a:custGeom>
            <a:avLst/>
            <a:gdLst/>
            <a:ahLst/>
            <a:cxnLst/>
            <a:rect l="l" t="t" r="r" b="b"/>
            <a:pathLst>
              <a:path w="199402" h="227888">
                <a:moveTo>
                  <a:pt x="76111" y="-7121"/>
                </a:moveTo>
                <a:cubicBezTo>
                  <a:pt x="59910" y="-7121"/>
                  <a:pt x="50385" y="18827"/>
                  <a:pt x="45711" y="42729"/>
                </a:cubicBezTo>
                <a:lnTo>
                  <a:pt x="32047" y="42729"/>
                </a:lnTo>
                <a:cubicBezTo>
                  <a:pt x="26127" y="42729"/>
                  <a:pt x="21364" y="47491"/>
                  <a:pt x="21364" y="53411"/>
                </a:cubicBezTo>
                <a:cubicBezTo>
                  <a:pt x="21364" y="59331"/>
                  <a:pt x="26127" y="64093"/>
                  <a:pt x="32047" y="64093"/>
                </a:cubicBezTo>
                <a:lnTo>
                  <a:pt x="42729" y="64093"/>
                </a:lnTo>
                <a:lnTo>
                  <a:pt x="42729" y="78336"/>
                </a:lnTo>
                <a:cubicBezTo>
                  <a:pt x="42729" y="85903"/>
                  <a:pt x="44198" y="93114"/>
                  <a:pt x="46868" y="99701"/>
                </a:cubicBezTo>
                <a:lnTo>
                  <a:pt x="42729" y="99701"/>
                </a:lnTo>
                <a:lnTo>
                  <a:pt x="42729" y="99701"/>
                </a:lnTo>
                <a:lnTo>
                  <a:pt x="33605" y="99701"/>
                </a:lnTo>
                <a:cubicBezTo>
                  <a:pt x="26839" y="99701"/>
                  <a:pt x="21364" y="105176"/>
                  <a:pt x="21364" y="111941"/>
                </a:cubicBezTo>
                <a:cubicBezTo>
                  <a:pt x="21364" y="113276"/>
                  <a:pt x="21587" y="114567"/>
                  <a:pt x="21988" y="115813"/>
                </a:cubicBezTo>
                <a:lnTo>
                  <a:pt x="34851" y="154358"/>
                </a:lnTo>
                <a:cubicBezTo>
                  <a:pt x="17893" y="168957"/>
                  <a:pt x="7121" y="190545"/>
                  <a:pt x="7121" y="214669"/>
                </a:cubicBezTo>
                <a:cubicBezTo>
                  <a:pt x="7121" y="221968"/>
                  <a:pt x="13041" y="227888"/>
                  <a:pt x="20341" y="227888"/>
                </a:cubicBezTo>
                <a:lnTo>
                  <a:pt x="179061" y="227888"/>
                </a:lnTo>
                <a:cubicBezTo>
                  <a:pt x="186361" y="227888"/>
                  <a:pt x="192280" y="221968"/>
                  <a:pt x="192280" y="214669"/>
                </a:cubicBezTo>
                <a:cubicBezTo>
                  <a:pt x="192280" y="190545"/>
                  <a:pt x="181509" y="168957"/>
                  <a:pt x="164551" y="154403"/>
                </a:cubicBezTo>
                <a:lnTo>
                  <a:pt x="177414" y="115858"/>
                </a:lnTo>
                <a:cubicBezTo>
                  <a:pt x="177815" y="114612"/>
                  <a:pt x="178037" y="113321"/>
                  <a:pt x="178037" y="111986"/>
                </a:cubicBezTo>
                <a:cubicBezTo>
                  <a:pt x="178037" y="105220"/>
                  <a:pt x="172563" y="99745"/>
                  <a:pt x="165797" y="99745"/>
                </a:cubicBezTo>
                <a:lnTo>
                  <a:pt x="156673" y="99745"/>
                </a:lnTo>
                <a:lnTo>
                  <a:pt x="156673" y="99745"/>
                </a:lnTo>
                <a:lnTo>
                  <a:pt x="152534" y="99745"/>
                </a:lnTo>
                <a:cubicBezTo>
                  <a:pt x="155204" y="93158"/>
                  <a:pt x="156673" y="85948"/>
                  <a:pt x="156673" y="78381"/>
                </a:cubicBezTo>
                <a:lnTo>
                  <a:pt x="156673" y="64138"/>
                </a:lnTo>
                <a:lnTo>
                  <a:pt x="167355" y="64138"/>
                </a:lnTo>
                <a:cubicBezTo>
                  <a:pt x="173275" y="64138"/>
                  <a:pt x="178037" y="59375"/>
                  <a:pt x="178037" y="53456"/>
                </a:cubicBezTo>
                <a:cubicBezTo>
                  <a:pt x="178037" y="47536"/>
                  <a:pt x="173275" y="42773"/>
                  <a:pt x="167355" y="42773"/>
                </a:cubicBezTo>
                <a:lnTo>
                  <a:pt x="153691" y="42773"/>
                </a:lnTo>
                <a:cubicBezTo>
                  <a:pt x="149062" y="18872"/>
                  <a:pt x="139492" y="-7077"/>
                  <a:pt x="123291" y="-7077"/>
                </a:cubicBezTo>
                <a:cubicBezTo>
                  <a:pt x="119018" y="-7077"/>
                  <a:pt x="114834" y="-5341"/>
                  <a:pt x="111051" y="-3427"/>
                </a:cubicBezTo>
                <a:cubicBezTo>
                  <a:pt x="107401" y="-1602"/>
                  <a:pt x="102861" y="45"/>
                  <a:pt x="99701" y="45"/>
                </a:cubicBezTo>
                <a:cubicBezTo>
                  <a:pt x="96541" y="45"/>
                  <a:pt x="92001" y="-1602"/>
                  <a:pt x="88351" y="-3427"/>
                </a:cubicBezTo>
                <a:cubicBezTo>
                  <a:pt x="84568" y="-5386"/>
                  <a:pt x="80384" y="-7121"/>
                  <a:pt x="76111" y="-7121"/>
                </a:cubicBezTo>
                <a:close/>
                <a:moveTo>
                  <a:pt x="117816" y="208482"/>
                </a:moveTo>
                <a:lnTo>
                  <a:pt x="106778" y="176925"/>
                </a:lnTo>
                <a:lnTo>
                  <a:pt x="119196" y="162459"/>
                </a:lnTo>
                <a:cubicBezTo>
                  <a:pt x="120398" y="161035"/>
                  <a:pt x="121065" y="159254"/>
                  <a:pt x="121065" y="157385"/>
                </a:cubicBezTo>
                <a:cubicBezTo>
                  <a:pt x="121065" y="153068"/>
                  <a:pt x="117594" y="149596"/>
                  <a:pt x="113276" y="149596"/>
                </a:cubicBezTo>
                <a:lnTo>
                  <a:pt x="86126" y="149596"/>
                </a:lnTo>
                <a:cubicBezTo>
                  <a:pt x="81808" y="149596"/>
                  <a:pt x="78336" y="153068"/>
                  <a:pt x="78336" y="157385"/>
                </a:cubicBezTo>
                <a:cubicBezTo>
                  <a:pt x="78336" y="159254"/>
                  <a:pt x="79004" y="161035"/>
                  <a:pt x="80206" y="162459"/>
                </a:cubicBezTo>
                <a:lnTo>
                  <a:pt x="92624" y="176925"/>
                </a:lnTo>
                <a:lnTo>
                  <a:pt x="81586" y="208482"/>
                </a:lnTo>
                <a:lnTo>
                  <a:pt x="56215" y="128187"/>
                </a:lnTo>
                <a:lnTo>
                  <a:pt x="72105" y="128187"/>
                </a:lnTo>
                <a:cubicBezTo>
                  <a:pt x="80295" y="132727"/>
                  <a:pt x="89686" y="135308"/>
                  <a:pt x="99701" y="135308"/>
                </a:cubicBezTo>
                <a:cubicBezTo>
                  <a:pt x="109716" y="135308"/>
                  <a:pt x="119107" y="132727"/>
                  <a:pt x="127297" y="128187"/>
                </a:cubicBezTo>
                <a:lnTo>
                  <a:pt x="143187" y="128187"/>
                </a:lnTo>
                <a:lnTo>
                  <a:pt x="117816" y="208482"/>
                </a:lnTo>
                <a:close/>
                <a:moveTo>
                  <a:pt x="99701" y="113944"/>
                </a:moveTo>
                <a:cubicBezTo>
                  <a:pt x="84256" y="113944"/>
                  <a:pt x="71126" y="104107"/>
                  <a:pt x="66185" y="90354"/>
                </a:cubicBezTo>
                <a:cubicBezTo>
                  <a:pt x="68722" y="91778"/>
                  <a:pt x="71660" y="92579"/>
                  <a:pt x="74776" y="92579"/>
                </a:cubicBezTo>
                <a:lnTo>
                  <a:pt x="80295" y="92579"/>
                </a:lnTo>
                <a:cubicBezTo>
                  <a:pt x="87639" y="92579"/>
                  <a:pt x="94137" y="87861"/>
                  <a:pt x="96452" y="80918"/>
                </a:cubicBezTo>
                <a:cubicBezTo>
                  <a:pt x="97475" y="77802"/>
                  <a:pt x="101882" y="77802"/>
                  <a:pt x="102906" y="80918"/>
                </a:cubicBezTo>
                <a:cubicBezTo>
                  <a:pt x="105220" y="87861"/>
                  <a:pt x="111763" y="92579"/>
                  <a:pt x="119062" y="92579"/>
                </a:cubicBezTo>
                <a:lnTo>
                  <a:pt x="124582" y="92579"/>
                </a:lnTo>
                <a:cubicBezTo>
                  <a:pt x="127697" y="92579"/>
                  <a:pt x="130635" y="91778"/>
                  <a:pt x="133172" y="90354"/>
                </a:cubicBezTo>
                <a:cubicBezTo>
                  <a:pt x="128231" y="104107"/>
                  <a:pt x="115101" y="113944"/>
                  <a:pt x="99656" y="113944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7" name="Text 5"/>
          <p:cNvSpPr/>
          <p:nvPr/>
        </p:nvSpPr>
        <p:spPr>
          <a:xfrm>
            <a:off x="978019" y="1490766"/>
            <a:ext cx="6114991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94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Adversary: Stalkerware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78019" y="1870579"/>
            <a:ext cx="6077009" cy="740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domestic violence scenarios, abusers frequently monitor </a:t>
            </a:r>
            <a:pPr>
              <a:lnSpc>
                <a:spcPct val="140000"/>
              </a:lnSpc>
            </a:pPr>
            <a:r>
              <a:rPr lang="en-US" sz="1196" dirty="0">
                <a:solidFill>
                  <a:srgbClr val="00FF41"/>
                </a:solidFill>
                <a:highlight>
                  <a:srgbClr val="FF3131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router logs, DNS queries, and cloud backups </a:t>
            </a:r>
            <a:pPr>
              <a:lnSpc>
                <a:spcPct val="140000"/>
              </a:lnSpc>
            </a:pPr>
            <a:r>
              <a:rPr lang="en-US" sz="119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track victims. This surveillance infrastructure creates a digital prison where every online action is visible to the perpetrator.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561" y="3081234"/>
            <a:ext cx="6789159" cy="1623701"/>
          </a:xfrm>
          <a:custGeom>
            <a:avLst/>
            <a:gdLst/>
            <a:ahLst/>
            <a:cxnLst/>
            <a:rect l="l" t="t" r="r" b="b"/>
            <a:pathLst>
              <a:path w="6789159" h="1623701">
                <a:moveTo>
                  <a:pt x="37978" y="0"/>
                </a:moveTo>
                <a:lnTo>
                  <a:pt x="6751181" y="0"/>
                </a:lnTo>
                <a:cubicBezTo>
                  <a:pt x="6772155" y="0"/>
                  <a:pt x="6789159" y="17003"/>
                  <a:pt x="6789159" y="37978"/>
                </a:cubicBezTo>
                <a:lnTo>
                  <a:pt x="6789159" y="1585723"/>
                </a:lnTo>
                <a:cubicBezTo>
                  <a:pt x="6789159" y="1606697"/>
                  <a:pt x="6772155" y="1623701"/>
                  <a:pt x="6751181" y="1623701"/>
                </a:cubicBezTo>
                <a:lnTo>
                  <a:pt x="37978" y="1623701"/>
                </a:lnTo>
                <a:cubicBezTo>
                  <a:pt x="17003" y="1623701"/>
                  <a:pt x="0" y="1606697"/>
                  <a:pt x="0" y="1585723"/>
                </a:cubicBezTo>
                <a:lnTo>
                  <a:pt x="0" y="37978"/>
                </a:lnTo>
                <a:cubicBezTo>
                  <a:pt x="0" y="17018"/>
                  <a:pt x="17018" y="0"/>
                  <a:pt x="37978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FF3131">
                <a:alpha val="40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07701" y="3313869"/>
            <a:ext cx="227888" cy="227888"/>
          </a:xfrm>
          <a:custGeom>
            <a:avLst/>
            <a:gdLst/>
            <a:ahLst/>
            <a:cxnLst/>
            <a:rect l="l" t="t" r="r" b="b"/>
            <a:pathLst>
              <a:path w="227888" h="227888">
                <a:moveTo>
                  <a:pt x="113944" y="0"/>
                </a:moveTo>
                <a:cubicBezTo>
                  <a:pt x="120487" y="0"/>
                  <a:pt x="126496" y="3605"/>
                  <a:pt x="129611" y="9347"/>
                </a:cubicBezTo>
                <a:lnTo>
                  <a:pt x="225751" y="187384"/>
                </a:lnTo>
                <a:cubicBezTo>
                  <a:pt x="228734" y="192904"/>
                  <a:pt x="228600" y="199580"/>
                  <a:pt x="225395" y="204966"/>
                </a:cubicBezTo>
                <a:cubicBezTo>
                  <a:pt x="222191" y="210351"/>
                  <a:pt x="216360" y="213645"/>
                  <a:pt x="210084" y="213645"/>
                </a:cubicBezTo>
                <a:lnTo>
                  <a:pt x="17804" y="213645"/>
                </a:lnTo>
                <a:cubicBezTo>
                  <a:pt x="11528" y="213645"/>
                  <a:pt x="5742" y="210351"/>
                  <a:pt x="2493" y="204966"/>
                </a:cubicBezTo>
                <a:cubicBezTo>
                  <a:pt x="-757" y="199580"/>
                  <a:pt x="-846" y="192904"/>
                  <a:pt x="2136" y="187384"/>
                </a:cubicBezTo>
                <a:lnTo>
                  <a:pt x="98277" y="9347"/>
                </a:lnTo>
                <a:cubicBezTo>
                  <a:pt x="101392" y="3605"/>
                  <a:pt x="107401" y="0"/>
                  <a:pt x="113944" y="0"/>
                </a:cubicBezTo>
                <a:close/>
                <a:moveTo>
                  <a:pt x="113944" y="74776"/>
                </a:moveTo>
                <a:cubicBezTo>
                  <a:pt x="108024" y="74776"/>
                  <a:pt x="103262" y="79538"/>
                  <a:pt x="103262" y="85458"/>
                </a:cubicBezTo>
                <a:lnTo>
                  <a:pt x="103262" y="135308"/>
                </a:lnTo>
                <a:cubicBezTo>
                  <a:pt x="103262" y="141228"/>
                  <a:pt x="108024" y="145991"/>
                  <a:pt x="113944" y="145991"/>
                </a:cubicBezTo>
                <a:cubicBezTo>
                  <a:pt x="119864" y="145991"/>
                  <a:pt x="124626" y="141228"/>
                  <a:pt x="124626" y="135308"/>
                </a:cubicBezTo>
                <a:lnTo>
                  <a:pt x="124626" y="85458"/>
                </a:lnTo>
                <a:cubicBezTo>
                  <a:pt x="124626" y="79538"/>
                  <a:pt x="119864" y="74776"/>
                  <a:pt x="113944" y="74776"/>
                </a:cubicBezTo>
                <a:close/>
                <a:moveTo>
                  <a:pt x="125828" y="170916"/>
                </a:moveTo>
                <a:cubicBezTo>
                  <a:pt x="126098" y="166505"/>
                  <a:pt x="123898" y="162308"/>
                  <a:pt x="120117" y="160020"/>
                </a:cubicBezTo>
                <a:cubicBezTo>
                  <a:pt x="116335" y="157733"/>
                  <a:pt x="111597" y="157733"/>
                  <a:pt x="107815" y="160020"/>
                </a:cubicBezTo>
                <a:cubicBezTo>
                  <a:pt x="104034" y="162308"/>
                  <a:pt x="101834" y="166505"/>
                  <a:pt x="102104" y="170916"/>
                </a:cubicBezTo>
                <a:cubicBezTo>
                  <a:pt x="101834" y="175327"/>
                  <a:pt x="104034" y="179524"/>
                  <a:pt x="107815" y="181811"/>
                </a:cubicBezTo>
                <a:cubicBezTo>
                  <a:pt x="111597" y="184099"/>
                  <a:pt x="116335" y="184099"/>
                  <a:pt x="120117" y="181811"/>
                </a:cubicBezTo>
                <a:cubicBezTo>
                  <a:pt x="123898" y="179524"/>
                  <a:pt x="126098" y="175327"/>
                  <a:pt x="125828" y="170916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11" name="Text 9"/>
          <p:cNvSpPr/>
          <p:nvPr/>
        </p:nvSpPr>
        <p:spPr>
          <a:xfrm>
            <a:off x="978019" y="3275888"/>
            <a:ext cx="6114991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94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Vulnerability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78019" y="3655701"/>
            <a:ext cx="6077009" cy="740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 AI systems (ChatGPT/Gemini) require an </a:t>
            </a:r>
            <a:pPr>
              <a:lnSpc>
                <a:spcPct val="140000"/>
              </a:lnSpc>
            </a:pPr>
            <a:r>
              <a:rPr lang="en-US" sz="1196" b="1" dirty="0">
                <a:solidFill>
                  <a:srgbClr val="FF313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internet handshake</a:t>
            </a:r>
            <a:pPr>
              <a:lnSpc>
                <a:spcPct val="140000"/>
              </a:lnSpc>
            </a:pPr>
            <a:r>
              <a:rPr lang="en-US" sz="119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Querying "how to record evidence of abuse" sends a packet through the monitored router. If this packet is logged, it can </a:t>
            </a:r>
            <a:pPr>
              <a:lnSpc>
                <a:spcPct val="140000"/>
              </a:lnSpc>
            </a:pPr>
            <a:r>
              <a:rPr lang="en-US" sz="1196" dirty="0">
                <a:solidFill>
                  <a:srgbClr val="00FF41"/>
                </a:solidFill>
                <a:highlight>
                  <a:srgbClr val="FF3131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trigger immediate retaliation </a:t>
            </a:r>
            <a:pPr>
              <a:lnSpc>
                <a:spcPct val="140000"/>
              </a:lnSpc>
            </a:pPr>
            <a:r>
              <a:rPr lang="en-US" sz="119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from the abuser.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4561" y="4866355"/>
            <a:ext cx="6789159" cy="1623701"/>
          </a:xfrm>
          <a:custGeom>
            <a:avLst/>
            <a:gdLst/>
            <a:ahLst/>
            <a:cxnLst/>
            <a:rect l="l" t="t" r="r" b="b"/>
            <a:pathLst>
              <a:path w="6789159" h="1623701">
                <a:moveTo>
                  <a:pt x="37978" y="0"/>
                </a:moveTo>
                <a:lnTo>
                  <a:pt x="6751181" y="0"/>
                </a:lnTo>
                <a:cubicBezTo>
                  <a:pt x="6772155" y="0"/>
                  <a:pt x="6789159" y="17003"/>
                  <a:pt x="6789159" y="37978"/>
                </a:cubicBezTo>
                <a:lnTo>
                  <a:pt x="6789159" y="1585723"/>
                </a:lnTo>
                <a:cubicBezTo>
                  <a:pt x="6789159" y="1606697"/>
                  <a:pt x="6772155" y="1623701"/>
                  <a:pt x="6751181" y="1623701"/>
                </a:cubicBezTo>
                <a:lnTo>
                  <a:pt x="37978" y="1623701"/>
                </a:lnTo>
                <a:cubicBezTo>
                  <a:pt x="17003" y="1623701"/>
                  <a:pt x="0" y="1606697"/>
                  <a:pt x="0" y="1585723"/>
                </a:cubicBezTo>
                <a:lnTo>
                  <a:pt x="0" y="37978"/>
                </a:lnTo>
                <a:cubicBezTo>
                  <a:pt x="0" y="17018"/>
                  <a:pt x="17018" y="0"/>
                  <a:pt x="37978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FF3131">
                <a:alpha val="40000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07701" y="5098991"/>
            <a:ext cx="227888" cy="227888"/>
          </a:xfrm>
          <a:custGeom>
            <a:avLst/>
            <a:gdLst/>
            <a:ahLst/>
            <a:cxnLst/>
            <a:rect l="l" t="t" r="r" b="b"/>
            <a:pathLst>
              <a:path w="227888" h="227888">
                <a:moveTo>
                  <a:pt x="112787" y="1291"/>
                </a:moveTo>
                <a:cubicBezTo>
                  <a:pt x="110917" y="445"/>
                  <a:pt x="108914" y="0"/>
                  <a:pt x="106822" y="0"/>
                </a:cubicBezTo>
                <a:cubicBezTo>
                  <a:pt x="104730" y="0"/>
                  <a:pt x="102728" y="445"/>
                  <a:pt x="100858" y="1291"/>
                </a:cubicBezTo>
                <a:lnTo>
                  <a:pt x="17047" y="36854"/>
                </a:lnTo>
                <a:cubicBezTo>
                  <a:pt x="7255" y="40993"/>
                  <a:pt x="-45" y="50652"/>
                  <a:pt x="0" y="62313"/>
                </a:cubicBezTo>
                <a:cubicBezTo>
                  <a:pt x="223" y="106466"/>
                  <a:pt x="18382" y="187251"/>
                  <a:pt x="95072" y="223971"/>
                </a:cubicBezTo>
                <a:cubicBezTo>
                  <a:pt x="102505" y="227532"/>
                  <a:pt x="111140" y="227532"/>
                  <a:pt x="118573" y="223971"/>
                </a:cubicBezTo>
                <a:cubicBezTo>
                  <a:pt x="195307" y="187251"/>
                  <a:pt x="213467" y="106466"/>
                  <a:pt x="213645" y="62313"/>
                </a:cubicBezTo>
                <a:cubicBezTo>
                  <a:pt x="213689" y="50652"/>
                  <a:pt x="206390" y="40993"/>
                  <a:pt x="196598" y="36854"/>
                </a:cubicBezTo>
                <a:lnTo>
                  <a:pt x="112787" y="1291"/>
                </a:lnTo>
                <a:close/>
                <a:moveTo>
                  <a:pt x="106822" y="56972"/>
                </a:moveTo>
                <a:cubicBezTo>
                  <a:pt x="112742" y="56972"/>
                  <a:pt x="117505" y="61734"/>
                  <a:pt x="117505" y="67654"/>
                </a:cubicBezTo>
                <a:cubicBezTo>
                  <a:pt x="117505" y="77847"/>
                  <a:pt x="129834" y="82965"/>
                  <a:pt x="137044" y="75755"/>
                </a:cubicBezTo>
                <a:cubicBezTo>
                  <a:pt x="141228" y="71571"/>
                  <a:pt x="147994" y="71571"/>
                  <a:pt x="152133" y="75755"/>
                </a:cubicBezTo>
                <a:cubicBezTo>
                  <a:pt x="156272" y="79939"/>
                  <a:pt x="156317" y="86704"/>
                  <a:pt x="152133" y="90844"/>
                </a:cubicBezTo>
                <a:cubicBezTo>
                  <a:pt x="144922" y="98054"/>
                  <a:pt x="150041" y="110383"/>
                  <a:pt x="160234" y="110383"/>
                </a:cubicBezTo>
                <a:cubicBezTo>
                  <a:pt x="166153" y="110383"/>
                  <a:pt x="170916" y="115146"/>
                  <a:pt x="170916" y="121065"/>
                </a:cubicBezTo>
                <a:cubicBezTo>
                  <a:pt x="170916" y="126985"/>
                  <a:pt x="166153" y="131748"/>
                  <a:pt x="160234" y="131748"/>
                </a:cubicBezTo>
                <a:cubicBezTo>
                  <a:pt x="150041" y="131748"/>
                  <a:pt x="144922" y="144077"/>
                  <a:pt x="152133" y="151287"/>
                </a:cubicBezTo>
                <a:cubicBezTo>
                  <a:pt x="156317" y="155471"/>
                  <a:pt x="156317" y="162237"/>
                  <a:pt x="152133" y="166376"/>
                </a:cubicBezTo>
                <a:cubicBezTo>
                  <a:pt x="147949" y="170515"/>
                  <a:pt x="141184" y="170560"/>
                  <a:pt x="137044" y="166376"/>
                </a:cubicBezTo>
                <a:cubicBezTo>
                  <a:pt x="129834" y="159165"/>
                  <a:pt x="117505" y="164284"/>
                  <a:pt x="117505" y="174477"/>
                </a:cubicBezTo>
                <a:cubicBezTo>
                  <a:pt x="117505" y="180396"/>
                  <a:pt x="112742" y="185159"/>
                  <a:pt x="106822" y="185159"/>
                </a:cubicBezTo>
                <a:cubicBezTo>
                  <a:pt x="100903" y="185159"/>
                  <a:pt x="96140" y="180396"/>
                  <a:pt x="96140" y="174477"/>
                </a:cubicBezTo>
                <a:cubicBezTo>
                  <a:pt x="96140" y="164284"/>
                  <a:pt x="83811" y="159165"/>
                  <a:pt x="76601" y="166376"/>
                </a:cubicBezTo>
                <a:cubicBezTo>
                  <a:pt x="72417" y="170560"/>
                  <a:pt x="65651" y="170560"/>
                  <a:pt x="61512" y="166376"/>
                </a:cubicBezTo>
                <a:cubicBezTo>
                  <a:pt x="57373" y="162192"/>
                  <a:pt x="57328" y="155427"/>
                  <a:pt x="61512" y="151287"/>
                </a:cubicBezTo>
                <a:cubicBezTo>
                  <a:pt x="68722" y="144077"/>
                  <a:pt x="63604" y="131748"/>
                  <a:pt x="53411" y="131748"/>
                </a:cubicBezTo>
                <a:cubicBezTo>
                  <a:pt x="47491" y="131748"/>
                  <a:pt x="42729" y="126985"/>
                  <a:pt x="42729" y="121065"/>
                </a:cubicBezTo>
                <a:cubicBezTo>
                  <a:pt x="42729" y="115146"/>
                  <a:pt x="47491" y="110383"/>
                  <a:pt x="53411" y="110383"/>
                </a:cubicBezTo>
                <a:cubicBezTo>
                  <a:pt x="63604" y="110383"/>
                  <a:pt x="68722" y="98054"/>
                  <a:pt x="61512" y="90844"/>
                </a:cubicBezTo>
                <a:cubicBezTo>
                  <a:pt x="57328" y="86660"/>
                  <a:pt x="57328" y="79894"/>
                  <a:pt x="61512" y="75755"/>
                </a:cubicBezTo>
                <a:cubicBezTo>
                  <a:pt x="65696" y="71616"/>
                  <a:pt x="72461" y="71571"/>
                  <a:pt x="76601" y="75755"/>
                </a:cubicBezTo>
                <a:cubicBezTo>
                  <a:pt x="83811" y="82965"/>
                  <a:pt x="96140" y="77847"/>
                  <a:pt x="96140" y="67654"/>
                </a:cubicBezTo>
                <a:cubicBezTo>
                  <a:pt x="96140" y="61734"/>
                  <a:pt x="100903" y="56972"/>
                  <a:pt x="106822" y="56972"/>
                </a:cubicBezTo>
                <a:close/>
                <a:moveTo>
                  <a:pt x="92579" y="117505"/>
                </a:moveTo>
                <a:cubicBezTo>
                  <a:pt x="98475" y="117505"/>
                  <a:pt x="103262" y="112718"/>
                  <a:pt x="103262" y="106822"/>
                </a:cubicBezTo>
                <a:cubicBezTo>
                  <a:pt x="103262" y="100927"/>
                  <a:pt x="98475" y="96140"/>
                  <a:pt x="92579" y="96140"/>
                </a:cubicBezTo>
                <a:cubicBezTo>
                  <a:pt x="86684" y="96140"/>
                  <a:pt x="81897" y="100927"/>
                  <a:pt x="81897" y="106822"/>
                </a:cubicBezTo>
                <a:cubicBezTo>
                  <a:pt x="81897" y="112718"/>
                  <a:pt x="86684" y="117505"/>
                  <a:pt x="92579" y="117505"/>
                </a:cubicBezTo>
                <a:close/>
                <a:moveTo>
                  <a:pt x="131748" y="135308"/>
                </a:moveTo>
                <a:cubicBezTo>
                  <a:pt x="131748" y="129413"/>
                  <a:pt x="126961" y="124626"/>
                  <a:pt x="121065" y="124626"/>
                </a:cubicBezTo>
                <a:cubicBezTo>
                  <a:pt x="115170" y="124626"/>
                  <a:pt x="110383" y="129413"/>
                  <a:pt x="110383" y="135308"/>
                </a:cubicBezTo>
                <a:cubicBezTo>
                  <a:pt x="110383" y="141204"/>
                  <a:pt x="115170" y="145991"/>
                  <a:pt x="121065" y="145991"/>
                </a:cubicBezTo>
                <a:cubicBezTo>
                  <a:pt x="126961" y="145991"/>
                  <a:pt x="131748" y="141204"/>
                  <a:pt x="131748" y="135308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15" name="Text 13"/>
          <p:cNvSpPr/>
          <p:nvPr/>
        </p:nvSpPr>
        <p:spPr>
          <a:xfrm>
            <a:off x="978019" y="5061009"/>
            <a:ext cx="6114991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94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Critical Gap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78019" y="5440822"/>
            <a:ext cx="6077009" cy="740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There is currently </a:t>
            </a:r>
            <a:pPr>
              <a:lnSpc>
                <a:spcPct val="140000"/>
              </a:lnSpc>
            </a:pPr>
            <a:r>
              <a:rPr lang="en-US" sz="1196" b="1" dirty="0">
                <a:solidFill>
                  <a:srgbClr val="FF313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zero</a:t>
            </a:r>
            <a:pPr>
              <a:lnSpc>
                <a:spcPct val="140000"/>
              </a:lnSpc>
            </a:pPr>
            <a:r>
              <a:rPr lang="en-US" sz="119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way to access intelligent legal or psychological aid in a high-surveillance household without leaving a digital footprint. This leaves victims completely isolated from potentially life-saving information.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337291" y="1300860"/>
            <a:ext cx="4462804" cy="4139963"/>
          </a:xfrm>
          <a:custGeom>
            <a:avLst/>
            <a:gdLst/>
            <a:ahLst/>
            <a:cxnLst/>
            <a:rect l="l" t="t" r="r" b="b"/>
            <a:pathLst>
              <a:path w="4462804" h="4139963">
                <a:moveTo>
                  <a:pt x="75968" y="0"/>
                </a:moveTo>
                <a:lnTo>
                  <a:pt x="4386835" y="0"/>
                </a:lnTo>
                <a:cubicBezTo>
                  <a:pt x="4428792" y="0"/>
                  <a:pt x="4462804" y="34012"/>
                  <a:pt x="4462804" y="75968"/>
                </a:cubicBezTo>
                <a:lnTo>
                  <a:pt x="4462804" y="4063994"/>
                </a:lnTo>
                <a:cubicBezTo>
                  <a:pt x="4462804" y="4105950"/>
                  <a:pt x="4428792" y="4139963"/>
                  <a:pt x="4386835" y="4139963"/>
                </a:cubicBezTo>
                <a:lnTo>
                  <a:pt x="75968" y="4139963"/>
                </a:lnTo>
                <a:cubicBezTo>
                  <a:pt x="34012" y="4139963"/>
                  <a:pt x="0" y="4105950"/>
                  <a:pt x="0" y="4063994"/>
                </a:cubicBezTo>
                <a:lnTo>
                  <a:pt x="0" y="75968"/>
                </a:lnTo>
                <a:cubicBezTo>
                  <a:pt x="0" y="34012"/>
                  <a:pt x="34012" y="0"/>
                  <a:pt x="75968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FF3131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451235" y="1462280"/>
            <a:ext cx="4234916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95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Leakage Vector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9273448" y="1851589"/>
            <a:ext cx="588710" cy="588710"/>
          </a:xfrm>
          <a:custGeom>
            <a:avLst/>
            <a:gdLst/>
            <a:ahLst/>
            <a:cxnLst/>
            <a:rect l="l" t="t" r="r" b="b"/>
            <a:pathLst>
              <a:path w="588710" h="588710">
                <a:moveTo>
                  <a:pt x="294355" y="0"/>
                </a:moveTo>
                <a:lnTo>
                  <a:pt x="294355" y="0"/>
                </a:lnTo>
                <a:cubicBezTo>
                  <a:pt x="456923" y="0"/>
                  <a:pt x="588710" y="131787"/>
                  <a:pt x="588710" y="294355"/>
                </a:cubicBezTo>
                <a:lnTo>
                  <a:pt x="588710" y="294355"/>
                </a:lnTo>
                <a:cubicBezTo>
                  <a:pt x="588710" y="456923"/>
                  <a:pt x="456923" y="588710"/>
                  <a:pt x="294355" y="588710"/>
                </a:cubicBezTo>
                <a:lnTo>
                  <a:pt x="294355" y="588710"/>
                </a:lnTo>
                <a:cubicBezTo>
                  <a:pt x="131787" y="588710"/>
                  <a:pt x="0" y="456923"/>
                  <a:pt x="0" y="294355"/>
                </a:cubicBezTo>
                <a:lnTo>
                  <a:pt x="0" y="294355"/>
                </a:lnTo>
                <a:cubicBezTo>
                  <a:pt x="0" y="131787"/>
                  <a:pt x="131787" y="0"/>
                  <a:pt x="294355" y="0"/>
                </a:cubicBezTo>
                <a:close/>
              </a:path>
            </a:pathLst>
          </a:custGeom>
          <a:solidFill>
            <a:srgbClr val="FF3131">
              <a:alpha val="20000"/>
            </a:srgbClr>
          </a:solidFill>
          <a:ln w="25400">
            <a:solidFill>
              <a:srgbClr val="FF3131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9468102" y="2032000"/>
            <a:ext cx="199402" cy="227888"/>
          </a:xfrm>
          <a:custGeom>
            <a:avLst/>
            <a:gdLst/>
            <a:ahLst/>
            <a:cxnLst/>
            <a:rect l="l" t="t" r="r" b="b"/>
            <a:pathLst>
              <a:path w="199402" h="227888">
                <a:moveTo>
                  <a:pt x="99701" y="110383"/>
                </a:moveTo>
                <a:cubicBezTo>
                  <a:pt x="129179" y="110383"/>
                  <a:pt x="153112" y="86450"/>
                  <a:pt x="153112" y="56972"/>
                </a:cubicBezTo>
                <a:cubicBezTo>
                  <a:pt x="153112" y="27494"/>
                  <a:pt x="129179" y="3561"/>
                  <a:pt x="99701" y="3561"/>
                </a:cubicBezTo>
                <a:cubicBezTo>
                  <a:pt x="70222" y="3561"/>
                  <a:pt x="46290" y="27494"/>
                  <a:pt x="46290" y="56972"/>
                </a:cubicBezTo>
                <a:cubicBezTo>
                  <a:pt x="46290" y="86450"/>
                  <a:pt x="70222" y="110383"/>
                  <a:pt x="99701" y="110383"/>
                </a:cubicBezTo>
                <a:close/>
                <a:moveTo>
                  <a:pt x="86482" y="135308"/>
                </a:moveTo>
                <a:cubicBezTo>
                  <a:pt x="42640" y="135308"/>
                  <a:pt x="7121" y="170827"/>
                  <a:pt x="7121" y="214669"/>
                </a:cubicBezTo>
                <a:cubicBezTo>
                  <a:pt x="7121" y="221968"/>
                  <a:pt x="13041" y="227888"/>
                  <a:pt x="20341" y="227888"/>
                </a:cubicBezTo>
                <a:lnTo>
                  <a:pt x="179061" y="227888"/>
                </a:lnTo>
                <a:cubicBezTo>
                  <a:pt x="186361" y="227888"/>
                  <a:pt x="192280" y="221968"/>
                  <a:pt x="192280" y="214669"/>
                </a:cubicBezTo>
                <a:cubicBezTo>
                  <a:pt x="192280" y="170827"/>
                  <a:pt x="156762" y="135308"/>
                  <a:pt x="112920" y="135308"/>
                </a:cubicBezTo>
                <a:lnTo>
                  <a:pt x="86482" y="135308"/>
                </a:ln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21" name="Text 19"/>
          <p:cNvSpPr/>
          <p:nvPr/>
        </p:nvSpPr>
        <p:spPr>
          <a:xfrm>
            <a:off x="7465478" y="2525757"/>
            <a:ext cx="4206430" cy="1899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7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VICTIM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470226" y="2753645"/>
            <a:ext cx="4196935" cy="151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7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Device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9346221" y="3095477"/>
            <a:ext cx="192280" cy="170916"/>
          </a:xfrm>
          <a:custGeom>
            <a:avLst/>
            <a:gdLst/>
            <a:ahLst/>
            <a:cxnLst/>
            <a:rect l="l" t="t" r="r" b="b"/>
            <a:pathLst>
              <a:path w="192280" h="170916">
                <a:moveTo>
                  <a:pt x="96140" y="32047"/>
                </a:moveTo>
                <a:cubicBezTo>
                  <a:pt x="65796" y="32047"/>
                  <a:pt x="38323" y="44064"/>
                  <a:pt x="18126" y="63626"/>
                </a:cubicBezTo>
                <a:cubicBezTo>
                  <a:pt x="13887" y="67732"/>
                  <a:pt x="7110" y="67632"/>
                  <a:pt x="3038" y="63392"/>
                </a:cubicBezTo>
                <a:cubicBezTo>
                  <a:pt x="-1035" y="59153"/>
                  <a:pt x="-968" y="52376"/>
                  <a:pt x="3271" y="48304"/>
                </a:cubicBezTo>
                <a:cubicBezTo>
                  <a:pt x="27273" y="25003"/>
                  <a:pt x="60054" y="10682"/>
                  <a:pt x="96140" y="10682"/>
                </a:cubicBezTo>
                <a:cubicBezTo>
                  <a:pt x="132226" y="10682"/>
                  <a:pt x="165007" y="25003"/>
                  <a:pt x="189042" y="48304"/>
                </a:cubicBezTo>
                <a:cubicBezTo>
                  <a:pt x="193282" y="52410"/>
                  <a:pt x="193382" y="59186"/>
                  <a:pt x="189276" y="63392"/>
                </a:cubicBezTo>
                <a:cubicBezTo>
                  <a:pt x="185170" y="67599"/>
                  <a:pt x="178393" y="67732"/>
                  <a:pt x="174187" y="63626"/>
                </a:cubicBezTo>
                <a:cubicBezTo>
                  <a:pt x="153958" y="44064"/>
                  <a:pt x="126484" y="32047"/>
                  <a:pt x="96140" y="32047"/>
                </a:cubicBezTo>
                <a:close/>
                <a:moveTo>
                  <a:pt x="80117" y="144210"/>
                </a:moveTo>
                <a:cubicBezTo>
                  <a:pt x="80117" y="135367"/>
                  <a:pt x="87297" y="128187"/>
                  <a:pt x="96140" y="128187"/>
                </a:cubicBezTo>
                <a:cubicBezTo>
                  <a:pt x="104984" y="128187"/>
                  <a:pt x="112164" y="135367"/>
                  <a:pt x="112164" y="144210"/>
                </a:cubicBezTo>
                <a:cubicBezTo>
                  <a:pt x="112164" y="153054"/>
                  <a:pt x="104984" y="160234"/>
                  <a:pt x="96140" y="160234"/>
                </a:cubicBezTo>
                <a:cubicBezTo>
                  <a:pt x="87297" y="160234"/>
                  <a:pt x="80117" y="153054"/>
                  <a:pt x="80117" y="144210"/>
                </a:cubicBezTo>
                <a:close/>
                <a:moveTo>
                  <a:pt x="56082" y="108892"/>
                </a:moveTo>
                <a:cubicBezTo>
                  <a:pt x="52176" y="113332"/>
                  <a:pt x="45433" y="113733"/>
                  <a:pt x="40993" y="109827"/>
                </a:cubicBezTo>
                <a:cubicBezTo>
                  <a:pt x="36553" y="105921"/>
                  <a:pt x="36153" y="99178"/>
                  <a:pt x="40058" y="94738"/>
                </a:cubicBezTo>
                <a:cubicBezTo>
                  <a:pt x="53745" y="79249"/>
                  <a:pt x="73808" y="69435"/>
                  <a:pt x="96140" y="69435"/>
                </a:cubicBezTo>
                <a:cubicBezTo>
                  <a:pt x="118473" y="69435"/>
                  <a:pt x="138535" y="79249"/>
                  <a:pt x="152222" y="94738"/>
                </a:cubicBezTo>
                <a:cubicBezTo>
                  <a:pt x="156128" y="99178"/>
                  <a:pt x="155694" y="105921"/>
                  <a:pt x="151287" y="109827"/>
                </a:cubicBezTo>
                <a:cubicBezTo>
                  <a:pt x="146881" y="113733"/>
                  <a:pt x="140104" y="113299"/>
                  <a:pt x="136199" y="108892"/>
                </a:cubicBezTo>
                <a:cubicBezTo>
                  <a:pt x="126384" y="97776"/>
                  <a:pt x="112097" y="90799"/>
                  <a:pt x="96140" y="90799"/>
                </a:cubicBezTo>
                <a:cubicBezTo>
                  <a:pt x="80184" y="90799"/>
                  <a:pt x="65896" y="97776"/>
                  <a:pt x="56082" y="108892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24" name="Shape 22"/>
          <p:cNvSpPr/>
          <p:nvPr/>
        </p:nvSpPr>
        <p:spPr>
          <a:xfrm>
            <a:off x="9612461" y="3095477"/>
            <a:ext cx="170916" cy="170916"/>
          </a:xfrm>
          <a:custGeom>
            <a:avLst/>
            <a:gdLst/>
            <a:ahLst/>
            <a:cxnLst/>
            <a:rect l="l" t="t" r="r" b="b"/>
            <a:pathLst>
              <a:path w="170916" h="170916">
                <a:moveTo>
                  <a:pt x="162904" y="18694"/>
                </a:moveTo>
                <a:cubicBezTo>
                  <a:pt x="162904" y="14254"/>
                  <a:pt x="159332" y="10682"/>
                  <a:pt x="154893" y="10682"/>
                </a:cubicBezTo>
                <a:cubicBezTo>
                  <a:pt x="150453" y="10682"/>
                  <a:pt x="146881" y="14254"/>
                  <a:pt x="146881" y="18694"/>
                </a:cubicBezTo>
                <a:lnTo>
                  <a:pt x="146881" y="152222"/>
                </a:lnTo>
                <a:cubicBezTo>
                  <a:pt x="146881" y="156662"/>
                  <a:pt x="150453" y="160234"/>
                  <a:pt x="154893" y="160234"/>
                </a:cubicBezTo>
                <a:cubicBezTo>
                  <a:pt x="159332" y="160234"/>
                  <a:pt x="162904" y="156662"/>
                  <a:pt x="162904" y="152222"/>
                </a:cubicBezTo>
                <a:lnTo>
                  <a:pt x="162904" y="18694"/>
                </a:lnTo>
                <a:close/>
                <a:moveTo>
                  <a:pt x="120175" y="42729"/>
                </a:moveTo>
                <a:cubicBezTo>
                  <a:pt x="115735" y="42729"/>
                  <a:pt x="112164" y="46301"/>
                  <a:pt x="112164" y="50741"/>
                </a:cubicBezTo>
                <a:lnTo>
                  <a:pt x="112164" y="152222"/>
                </a:lnTo>
                <a:cubicBezTo>
                  <a:pt x="112164" y="156662"/>
                  <a:pt x="115735" y="160234"/>
                  <a:pt x="120175" y="160234"/>
                </a:cubicBezTo>
                <a:cubicBezTo>
                  <a:pt x="124615" y="160234"/>
                  <a:pt x="128187" y="156662"/>
                  <a:pt x="128187" y="152222"/>
                </a:cubicBezTo>
                <a:lnTo>
                  <a:pt x="128187" y="50741"/>
                </a:lnTo>
                <a:cubicBezTo>
                  <a:pt x="128187" y="46301"/>
                  <a:pt x="124615" y="42729"/>
                  <a:pt x="120175" y="42729"/>
                </a:cubicBezTo>
                <a:close/>
                <a:moveTo>
                  <a:pt x="93470" y="82787"/>
                </a:moveTo>
                <a:cubicBezTo>
                  <a:pt x="93470" y="78348"/>
                  <a:pt x="89898" y="74776"/>
                  <a:pt x="85458" y="74776"/>
                </a:cubicBezTo>
                <a:cubicBezTo>
                  <a:pt x="81018" y="74776"/>
                  <a:pt x="77446" y="78348"/>
                  <a:pt x="77446" y="82787"/>
                </a:cubicBezTo>
                <a:lnTo>
                  <a:pt x="77446" y="152222"/>
                </a:lnTo>
                <a:cubicBezTo>
                  <a:pt x="77446" y="156662"/>
                  <a:pt x="81018" y="160234"/>
                  <a:pt x="85458" y="160234"/>
                </a:cubicBezTo>
                <a:cubicBezTo>
                  <a:pt x="89898" y="160234"/>
                  <a:pt x="93470" y="156662"/>
                  <a:pt x="93470" y="152222"/>
                </a:cubicBezTo>
                <a:lnTo>
                  <a:pt x="93470" y="82787"/>
                </a:lnTo>
                <a:close/>
                <a:moveTo>
                  <a:pt x="50741" y="106822"/>
                </a:moveTo>
                <a:cubicBezTo>
                  <a:pt x="46301" y="106822"/>
                  <a:pt x="42729" y="110394"/>
                  <a:pt x="42729" y="114834"/>
                </a:cubicBezTo>
                <a:lnTo>
                  <a:pt x="42729" y="152222"/>
                </a:lnTo>
                <a:cubicBezTo>
                  <a:pt x="42729" y="156662"/>
                  <a:pt x="46301" y="160234"/>
                  <a:pt x="50741" y="160234"/>
                </a:cubicBezTo>
                <a:cubicBezTo>
                  <a:pt x="55180" y="160234"/>
                  <a:pt x="58752" y="156662"/>
                  <a:pt x="58752" y="152222"/>
                </a:cubicBezTo>
                <a:lnTo>
                  <a:pt x="58752" y="114834"/>
                </a:lnTo>
                <a:cubicBezTo>
                  <a:pt x="58752" y="110394"/>
                  <a:pt x="55180" y="106822"/>
                  <a:pt x="50741" y="106822"/>
                </a:cubicBezTo>
                <a:close/>
                <a:moveTo>
                  <a:pt x="16023" y="128187"/>
                </a:moveTo>
                <a:cubicBezTo>
                  <a:pt x="11584" y="128187"/>
                  <a:pt x="8012" y="131759"/>
                  <a:pt x="8012" y="136199"/>
                </a:cubicBezTo>
                <a:lnTo>
                  <a:pt x="8012" y="152222"/>
                </a:lnTo>
                <a:cubicBezTo>
                  <a:pt x="8012" y="156662"/>
                  <a:pt x="11584" y="160234"/>
                  <a:pt x="16023" y="160234"/>
                </a:cubicBezTo>
                <a:cubicBezTo>
                  <a:pt x="20463" y="160234"/>
                  <a:pt x="24035" y="156662"/>
                  <a:pt x="24035" y="152222"/>
                </a:cubicBezTo>
                <a:lnTo>
                  <a:pt x="24035" y="136199"/>
                </a:lnTo>
                <a:cubicBezTo>
                  <a:pt x="24035" y="131759"/>
                  <a:pt x="20463" y="128187"/>
                  <a:pt x="16023" y="128187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25" name="Text 23"/>
          <p:cNvSpPr/>
          <p:nvPr/>
        </p:nvSpPr>
        <p:spPr>
          <a:xfrm>
            <a:off x="9300005" y="3361346"/>
            <a:ext cx="531738" cy="284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897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897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LEAKAGE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273448" y="3807626"/>
            <a:ext cx="588710" cy="588710"/>
          </a:xfrm>
          <a:custGeom>
            <a:avLst/>
            <a:gdLst/>
            <a:ahLst/>
            <a:cxnLst/>
            <a:rect l="l" t="t" r="r" b="b"/>
            <a:pathLst>
              <a:path w="588710" h="588710">
                <a:moveTo>
                  <a:pt x="294355" y="0"/>
                </a:moveTo>
                <a:lnTo>
                  <a:pt x="294355" y="0"/>
                </a:lnTo>
                <a:cubicBezTo>
                  <a:pt x="456923" y="0"/>
                  <a:pt x="588710" y="131787"/>
                  <a:pt x="588710" y="294355"/>
                </a:cubicBezTo>
                <a:lnTo>
                  <a:pt x="588710" y="294355"/>
                </a:lnTo>
                <a:cubicBezTo>
                  <a:pt x="588710" y="456923"/>
                  <a:pt x="456923" y="588710"/>
                  <a:pt x="294355" y="588710"/>
                </a:cubicBezTo>
                <a:lnTo>
                  <a:pt x="294355" y="588710"/>
                </a:lnTo>
                <a:cubicBezTo>
                  <a:pt x="131787" y="588710"/>
                  <a:pt x="0" y="456923"/>
                  <a:pt x="0" y="294355"/>
                </a:cubicBezTo>
                <a:lnTo>
                  <a:pt x="0" y="294355"/>
                </a:lnTo>
                <a:cubicBezTo>
                  <a:pt x="0" y="131787"/>
                  <a:pt x="131787" y="0"/>
                  <a:pt x="294355" y="0"/>
                </a:cubicBezTo>
                <a:close/>
              </a:path>
            </a:pathLst>
          </a:custGeom>
          <a:solidFill>
            <a:srgbClr val="FF3131">
              <a:alpha val="20000"/>
            </a:srgbClr>
          </a:solidFill>
          <a:ln w="25400">
            <a:solidFill>
              <a:srgbClr val="FF3131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9468102" y="3988037"/>
            <a:ext cx="199402" cy="227888"/>
          </a:xfrm>
          <a:custGeom>
            <a:avLst/>
            <a:gdLst/>
            <a:ahLst/>
            <a:cxnLst/>
            <a:rect l="l" t="t" r="r" b="b"/>
            <a:pathLst>
              <a:path w="199402" h="227888">
                <a:moveTo>
                  <a:pt x="28486" y="14243"/>
                </a:moveTo>
                <a:cubicBezTo>
                  <a:pt x="12774" y="14243"/>
                  <a:pt x="0" y="27017"/>
                  <a:pt x="0" y="42729"/>
                </a:cubicBezTo>
                <a:lnTo>
                  <a:pt x="0" y="71215"/>
                </a:lnTo>
                <a:cubicBezTo>
                  <a:pt x="0" y="86927"/>
                  <a:pt x="12774" y="99701"/>
                  <a:pt x="28486" y="99701"/>
                </a:cubicBezTo>
                <a:lnTo>
                  <a:pt x="170916" y="99701"/>
                </a:lnTo>
                <a:cubicBezTo>
                  <a:pt x="186628" y="99701"/>
                  <a:pt x="199402" y="86927"/>
                  <a:pt x="199402" y="71215"/>
                </a:cubicBezTo>
                <a:lnTo>
                  <a:pt x="199402" y="42729"/>
                </a:lnTo>
                <a:cubicBezTo>
                  <a:pt x="199402" y="27017"/>
                  <a:pt x="186628" y="14243"/>
                  <a:pt x="170916" y="14243"/>
                </a:cubicBezTo>
                <a:lnTo>
                  <a:pt x="28486" y="14243"/>
                </a:lnTo>
                <a:close/>
                <a:moveTo>
                  <a:pt x="124626" y="46290"/>
                </a:moveTo>
                <a:cubicBezTo>
                  <a:pt x="130522" y="46290"/>
                  <a:pt x="135308" y="51076"/>
                  <a:pt x="135308" y="56972"/>
                </a:cubicBezTo>
                <a:cubicBezTo>
                  <a:pt x="135308" y="62868"/>
                  <a:pt x="130522" y="67654"/>
                  <a:pt x="124626" y="67654"/>
                </a:cubicBezTo>
                <a:cubicBezTo>
                  <a:pt x="118730" y="67654"/>
                  <a:pt x="113944" y="62868"/>
                  <a:pt x="113944" y="56972"/>
                </a:cubicBezTo>
                <a:cubicBezTo>
                  <a:pt x="113944" y="51076"/>
                  <a:pt x="118730" y="46290"/>
                  <a:pt x="124626" y="46290"/>
                </a:cubicBezTo>
                <a:close/>
                <a:moveTo>
                  <a:pt x="149551" y="56972"/>
                </a:moveTo>
                <a:cubicBezTo>
                  <a:pt x="149551" y="51076"/>
                  <a:pt x="154338" y="46290"/>
                  <a:pt x="160234" y="46290"/>
                </a:cubicBezTo>
                <a:cubicBezTo>
                  <a:pt x="166129" y="46290"/>
                  <a:pt x="170916" y="51076"/>
                  <a:pt x="170916" y="56972"/>
                </a:cubicBezTo>
                <a:cubicBezTo>
                  <a:pt x="170916" y="62868"/>
                  <a:pt x="166129" y="67654"/>
                  <a:pt x="160234" y="67654"/>
                </a:cubicBezTo>
                <a:cubicBezTo>
                  <a:pt x="154338" y="67654"/>
                  <a:pt x="149551" y="62868"/>
                  <a:pt x="149551" y="56972"/>
                </a:cubicBezTo>
                <a:close/>
                <a:moveTo>
                  <a:pt x="28486" y="128187"/>
                </a:moveTo>
                <a:cubicBezTo>
                  <a:pt x="12774" y="128187"/>
                  <a:pt x="0" y="140961"/>
                  <a:pt x="0" y="156673"/>
                </a:cubicBezTo>
                <a:lnTo>
                  <a:pt x="0" y="185159"/>
                </a:lnTo>
                <a:cubicBezTo>
                  <a:pt x="0" y="200871"/>
                  <a:pt x="12774" y="213645"/>
                  <a:pt x="28486" y="213645"/>
                </a:cubicBezTo>
                <a:lnTo>
                  <a:pt x="170916" y="213645"/>
                </a:lnTo>
                <a:cubicBezTo>
                  <a:pt x="186628" y="213645"/>
                  <a:pt x="199402" y="200871"/>
                  <a:pt x="199402" y="185159"/>
                </a:cubicBezTo>
                <a:lnTo>
                  <a:pt x="199402" y="156673"/>
                </a:lnTo>
                <a:cubicBezTo>
                  <a:pt x="199402" y="140961"/>
                  <a:pt x="186628" y="128187"/>
                  <a:pt x="170916" y="128187"/>
                </a:cubicBezTo>
                <a:lnTo>
                  <a:pt x="28486" y="128187"/>
                </a:lnTo>
                <a:close/>
                <a:moveTo>
                  <a:pt x="124626" y="160234"/>
                </a:moveTo>
                <a:cubicBezTo>
                  <a:pt x="130522" y="160234"/>
                  <a:pt x="135308" y="165020"/>
                  <a:pt x="135308" y="170916"/>
                </a:cubicBezTo>
                <a:cubicBezTo>
                  <a:pt x="135308" y="176812"/>
                  <a:pt x="130522" y="181598"/>
                  <a:pt x="124626" y="181598"/>
                </a:cubicBezTo>
                <a:cubicBezTo>
                  <a:pt x="118730" y="181598"/>
                  <a:pt x="113944" y="176812"/>
                  <a:pt x="113944" y="170916"/>
                </a:cubicBezTo>
                <a:cubicBezTo>
                  <a:pt x="113944" y="165020"/>
                  <a:pt x="118730" y="160234"/>
                  <a:pt x="124626" y="160234"/>
                </a:cubicBezTo>
                <a:close/>
                <a:moveTo>
                  <a:pt x="149551" y="170916"/>
                </a:moveTo>
                <a:cubicBezTo>
                  <a:pt x="149551" y="165020"/>
                  <a:pt x="154338" y="160234"/>
                  <a:pt x="160234" y="160234"/>
                </a:cubicBezTo>
                <a:cubicBezTo>
                  <a:pt x="166129" y="160234"/>
                  <a:pt x="170916" y="165020"/>
                  <a:pt x="170916" y="170916"/>
                </a:cubicBezTo>
                <a:cubicBezTo>
                  <a:pt x="170916" y="176812"/>
                  <a:pt x="166129" y="181598"/>
                  <a:pt x="160234" y="181598"/>
                </a:cubicBezTo>
                <a:cubicBezTo>
                  <a:pt x="154338" y="181598"/>
                  <a:pt x="149551" y="176812"/>
                  <a:pt x="149551" y="170916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28" name="Text 26"/>
          <p:cNvSpPr/>
          <p:nvPr/>
        </p:nvSpPr>
        <p:spPr>
          <a:xfrm>
            <a:off x="7465478" y="4481794"/>
            <a:ext cx="4206430" cy="1899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7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470226" y="4709682"/>
            <a:ext cx="4196935" cy="151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7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Router/Cloud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498712" y="4975551"/>
            <a:ext cx="4139963" cy="303850"/>
          </a:xfrm>
          <a:custGeom>
            <a:avLst/>
            <a:gdLst/>
            <a:ahLst/>
            <a:cxnLst/>
            <a:rect l="l" t="t" r="r" b="b"/>
            <a:pathLst>
              <a:path w="4139963" h="303850">
                <a:moveTo>
                  <a:pt x="37981" y="0"/>
                </a:moveTo>
                <a:lnTo>
                  <a:pt x="4101981" y="0"/>
                </a:lnTo>
                <a:cubicBezTo>
                  <a:pt x="4122958" y="0"/>
                  <a:pt x="4139963" y="17005"/>
                  <a:pt x="4139963" y="37981"/>
                </a:cubicBezTo>
                <a:lnTo>
                  <a:pt x="4139963" y="265869"/>
                </a:lnTo>
                <a:cubicBezTo>
                  <a:pt x="4139963" y="286846"/>
                  <a:pt x="4122958" y="303850"/>
                  <a:pt x="4101981" y="303850"/>
                </a:cubicBezTo>
                <a:lnTo>
                  <a:pt x="37981" y="303850"/>
                </a:lnTo>
                <a:cubicBezTo>
                  <a:pt x="17019" y="303850"/>
                  <a:pt x="0" y="286832"/>
                  <a:pt x="0" y="265869"/>
                </a:cubicBezTo>
                <a:lnTo>
                  <a:pt x="0" y="37981"/>
                </a:lnTo>
                <a:cubicBezTo>
                  <a:pt x="0" y="17019"/>
                  <a:pt x="17019" y="0"/>
                  <a:pt x="37981" y="0"/>
                </a:cubicBezTo>
                <a:close/>
              </a:path>
            </a:pathLst>
          </a:custGeom>
          <a:solidFill>
            <a:srgbClr val="FF3131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8842375" y="5070505"/>
            <a:ext cx="113944" cy="113944"/>
          </a:xfrm>
          <a:custGeom>
            <a:avLst/>
            <a:gdLst/>
            <a:ahLst/>
            <a:cxnLst/>
            <a:rect l="l" t="t" r="r" b="b"/>
            <a:pathLst>
              <a:path w="113944" h="113944">
                <a:moveTo>
                  <a:pt x="56972" y="0"/>
                </a:moveTo>
                <a:cubicBezTo>
                  <a:pt x="60243" y="0"/>
                  <a:pt x="63248" y="1803"/>
                  <a:pt x="64806" y="4673"/>
                </a:cubicBezTo>
                <a:lnTo>
                  <a:pt x="112876" y="93692"/>
                </a:lnTo>
                <a:cubicBezTo>
                  <a:pt x="114367" y="96452"/>
                  <a:pt x="114300" y="99790"/>
                  <a:pt x="112698" y="102483"/>
                </a:cubicBezTo>
                <a:cubicBezTo>
                  <a:pt x="111095" y="105176"/>
                  <a:pt x="108180" y="106822"/>
                  <a:pt x="105042" y="106822"/>
                </a:cubicBezTo>
                <a:lnTo>
                  <a:pt x="8902" y="106822"/>
                </a:lnTo>
                <a:cubicBezTo>
                  <a:pt x="5764" y="106822"/>
                  <a:pt x="2871" y="105176"/>
                  <a:pt x="1246" y="102483"/>
                </a:cubicBezTo>
                <a:cubicBezTo>
                  <a:pt x="-378" y="99790"/>
                  <a:pt x="-423" y="96452"/>
                  <a:pt x="1068" y="93692"/>
                </a:cubicBezTo>
                <a:lnTo>
                  <a:pt x="49138" y="4673"/>
                </a:lnTo>
                <a:cubicBezTo>
                  <a:pt x="50696" y="1803"/>
                  <a:pt x="53701" y="0"/>
                  <a:pt x="56972" y="0"/>
                </a:cubicBezTo>
                <a:close/>
                <a:moveTo>
                  <a:pt x="56972" y="37388"/>
                </a:moveTo>
                <a:cubicBezTo>
                  <a:pt x="54012" y="37388"/>
                  <a:pt x="51631" y="39769"/>
                  <a:pt x="51631" y="42729"/>
                </a:cubicBezTo>
                <a:lnTo>
                  <a:pt x="51631" y="67654"/>
                </a:lnTo>
                <a:cubicBezTo>
                  <a:pt x="51631" y="70614"/>
                  <a:pt x="54012" y="72995"/>
                  <a:pt x="56972" y="72995"/>
                </a:cubicBezTo>
                <a:cubicBezTo>
                  <a:pt x="59932" y="72995"/>
                  <a:pt x="62313" y="70614"/>
                  <a:pt x="62313" y="67654"/>
                </a:cubicBezTo>
                <a:lnTo>
                  <a:pt x="62313" y="42729"/>
                </a:lnTo>
                <a:cubicBezTo>
                  <a:pt x="62313" y="39769"/>
                  <a:pt x="59932" y="37388"/>
                  <a:pt x="56972" y="37388"/>
                </a:cubicBezTo>
                <a:close/>
                <a:moveTo>
                  <a:pt x="62914" y="85458"/>
                </a:moveTo>
                <a:cubicBezTo>
                  <a:pt x="63049" y="83252"/>
                  <a:pt x="61949" y="81154"/>
                  <a:pt x="60058" y="80010"/>
                </a:cubicBezTo>
                <a:cubicBezTo>
                  <a:pt x="58168" y="78867"/>
                  <a:pt x="55798" y="78867"/>
                  <a:pt x="53908" y="80010"/>
                </a:cubicBezTo>
                <a:cubicBezTo>
                  <a:pt x="52017" y="81154"/>
                  <a:pt x="50917" y="83252"/>
                  <a:pt x="51052" y="85458"/>
                </a:cubicBezTo>
                <a:cubicBezTo>
                  <a:pt x="50917" y="87664"/>
                  <a:pt x="52017" y="89762"/>
                  <a:pt x="53908" y="90906"/>
                </a:cubicBezTo>
                <a:cubicBezTo>
                  <a:pt x="55798" y="92049"/>
                  <a:pt x="58168" y="92049"/>
                  <a:pt x="60058" y="90906"/>
                </a:cubicBezTo>
                <a:cubicBezTo>
                  <a:pt x="61949" y="89762"/>
                  <a:pt x="63049" y="87664"/>
                  <a:pt x="62914" y="85458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32" name="Text 30"/>
          <p:cNvSpPr/>
          <p:nvPr/>
        </p:nvSpPr>
        <p:spPr>
          <a:xfrm>
            <a:off x="7717016" y="5051514"/>
            <a:ext cx="3874182" cy="151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7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ALL QUERIES LOGGED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27796" y="5602243"/>
            <a:ext cx="4481794" cy="1253383"/>
          </a:xfrm>
          <a:custGeom>
            <a:avLst/>
            <a:gdLst/>
            <a:ahLst/>
            <a:cxnLst/>
            <a:rect l="l" t="t" r="r" b="b"/>
            <a:pathLst>
              <a:path w="4481794" h="1253383">
                <a:moveTo>
                  <a:pt x="75968" y="0"/>
                </a:moveTo>
                <a:lnTo>
                  <a:pt x="4405827" y="0"/>
                </a:lnTo>
                <a:cubicBezTo>
                  <a:pt x="4447783" y="0"/>
                  <a:pt x="4481794" y="34012"/>
                  <a:pt x="4481794" y="75968"/>
                </a:cubicBezTo>
                <a:lnTo>
                  <a:pt x="4481794" y="1177416"/>
                </a:lnTo>
                <a:cubicBezTo>
                  <a:pt x="4481794" y="1219371"/>
                  <a:pt x="4447783" y="1253383"/>
                  <a:pt x="4405827" y="1253383"/>
                </a:cubicBezTo>
                <a:lnTo>
                  <a:pt x="75968" y="1253383"/>
                </a:lnTo>
                <a:cubicBezTo>
                  <a:pt x="34012" y="1253383"/>
                  <a:pt x="0" y="1219371"/>
                  <a:pt x="0" y="1177416"/>
                </a:cubicBezTo>
                <a:lnTo>
                  <a:pt x="0" y="75968"/>
                </a:lnTo>
                <a:cubicBezTo>
                  <a:pt x="0" y="34012"/>
                  <a:pt x="34012" y="0"/>
                  <a:pt x="75968" y="0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34" name="Shape 32"/>
          <p:cNvSpPr/>
          <p:nvPr/>
        </p:nvSpPr>
        <p:spPr>
          <a:xfrm>
            <a:off x="8452399" y="5811140"/>
            <a:ext cx="227888" cy="227888"/>
          </a:xfrm>
          <a:custGeom>
            <a:avLst/>
            <a:gdLst/>
            <a:ahLst/>
            <a:cxnLst/>
            <a:rect l="l" t="t" r="r" b="b"/>
            <a:pathLst>
              <a:path w="227888" h="227888">
                <a:moveTo>
                  <a:pt x="113944" y="227888"/>
                </a:moveTo>
                <a:cubicBezTo>
                  <a:pt x="176831" y="227888"/>
                  <a:pt x="227888" y="176831"/>
                  <a:pt x="227888" y="113944"/>
                </a:cubicBezTo>
                <a:cubicBezTo>
                  <a:pt x="227888" y="51057"/>
                  <a:pt x="176831" y="0"/>
                  <a:pt x="113944" y="0"/>
                </a:cubicBezTo>
                <a:cubicBezTo>
                  <a:pt x="51057" y="0"/>
                  <a:pt x="0" y="51057"/>
                  <a:pt x="0" y="113944"/>
                </a:cubicBezTo>
                <a:cubicBezTo>
                  <a:pt x="0" y="176831"/>
                  <a:pt x="51057" y="227888"/>
                  <a:pt x="113944" y="227888"/>
                </a:cubicBezTo>
                <a:close/>
                <a:moveTo>
                  <a:pt x="74331" y="74331"/>
                </a:moveTo>
                <a:cubicBezTo>
                  <a:pt x="78514" y="70147"/>
                  <a:pt x="85280" y="70147"/>
                  <a:pt x="89419" y="74331"/>
                </a:cubicBezTo>
                <a:lnTo>
                  <a:pt x="113899" y="98811"/>
                </a:lnTo>
                <a:lnTo>
                  <a:pt x="138380" y="74331"/>
                </a:lnTo>
                <a:cubicBezTo>
                  <a:pt x="142563" y="70147"/>
                  <a:pt x="149329" y="70147"/>
                  <a:pt x="153468" y="74331"/>
                </a:cubicBezTo>
                <a:cubicBezTo>
                  <a:pt x="157608" y="78514"/>
                  <a:pt x="157652" y="85280"/>
                  <a:pt x="153468" y="89419"/>
                </a:cubicBezTo>
                <a:lnTo>
                  <a:pt x="128988" y="113899"/>
                </a:lnTo>
                <a:lnTo>
                  <a:pt x="153468" y="138380"/>
                </a:lnTo>
                <a:cubicBezTo>
                  <a:pt x="157652" y="142563"/>
                  <a:pt x="157652" y="149329"/>
                  <a:pt x="153468" y="153468"/>
                </a:cubicBezTo>
                <a:cubicBezTo>
                  <a:pt x="149284" y="157608"/>
                  <a:pt x="142519" y="157652"/>
                  <a:pt x="138380" y="153468"/>
                </a:cubicBezTo>
                <a:lnTo>
                  <a:pt x="113899" y="128988"/>
                </a:lnTo>
                <a:lnTo>
                  <a:pt x="89419" y="153468"/>
                </a:lnTo>
                <a:cubicBezTo>
                  <a:pt x="85235" y="157652"/>
                  <a:pt x="78470" y="157652"/>
                  <a:pt x="74331" y="153468"/>
                </a:cubicBezTo>
                <a:cubicBezTo>
                  <a:pt x="70191" y="149284"/>
                  <a:pt x="70147" y="142519"/>
                  <a:pt x="74331" y="138380"/>
                </a:cubicBezTo>
                <a:lnTo>
                  <a:pt x="98811" y="113899"/>
                </a:lnTo>
                <a:lnTo>
                  <a:pt x="74331" y="89419"/>
                </a:lnTo>
                <a:cubicBezTo>
                  <a:pt x="70147" y="85235"/>
                  <a:pt x="70147" y="78470"/>
                  <a:pt x="74331" y="74331"/>
                </a:cubicBezTo>
                <a:close/>
              </a:path>
            </a:pathLst>
          </a:custGeom>
          <a:solidFill>
            <a:srgbClr val="121212"/>
          </a:solidFill>
          <a:ln/>
        </p:spPr>
      </p:sp>
      <p:sp>
        <p:nvSpPr>
          <p:cNvPr id="35" name="Text 33"/>
          <p:cNvSpPr/>
          <p:nvPr/>
        </p:nvSpPr>
        <p:spPr>
          <a:xfrm>
            <a:off x="7802385" y="5792150"/>
            <a:ext cx="3874271" cy="569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794" b="1" dirty="0">
                <a:solidFill>
                  <a:srgbClr val="12121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CONNECTIVITY IS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1794" b="1" dirty="0">
                <a:solidFill>
                  <a:srgbClr val="12121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NOT A FEATURE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479721" y="6437832"/>
            <a:ext cx="4177944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6" b="1" dirty="0">
                <a:solidFill>
                  <a:srgbClr val="121212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 IS A VULNERABILITY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3375" y="317500"/>
            <a:ext cx="31750" cy="508000"/>
          </a:xfrm>
          <a:custGeom>
            <a:avLst/>
            <a:gdLst/>
            <a:ahLst/>
            <a:cxnLst/>
            <a:rect l="l" t="t" r="r" b="b"/>
            <a:pathLst>
              <a:path w="31750" h="508000">
                <a:moveTo>
                  <a:pt x="0" y="0"/>
                </a:moveTo>
                <a:lnTo>
                  <a:pt x="31750" y="0"/>
                </a:lnTo>
                <a:lnTo>
                  <a:pt x="317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" name="Text 1"/>
          <p:cNvSpPr/>
          <p:nvPr/>
        </p:nvSpPr>
        <p:spPr>
          <a:xfrm>
            <a:off x="476250" y="317500"/>
            <a:ext cx="11453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SOLUTION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76250" y="508000"/>
            <a:ext cx="115411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Trojan Horse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1469" y="956469"/>
            <a:ext cx="3373438" cy="1484313"/>
          </a:xfrm>
          <a:custGeom>
            <a:avLst/>
            <a:gdLst/>
            <a:ahLst/>
            <a:cxnLst/>
            <a:rect l="l" t="t" r="r" b="b"/>
            <a:pathLst>
              <a:path w="3373438" h="1484313">
                <a:moveTo>
                  <a:pt x="31749" y="0"/>
                </a:moveTo>
                <a:lnTo>
                  <a:pt x="3341688" y="0"/>
                </a:lnTo>
                <a:cubicBezTo>
                  <a:pt x="3359223" y="0"/>
                  <a:pt x="3373438" y="14215"/>
                  <a:pt x="3373438" y="31749"/>
                </a:cubicBezTo>
                <a:lnTo>
                  <a:pt x="3373438" y="1452563"/>
                </a:lnTo>
                <a:cubicBezTo>
                  <a:pt x="3373437" y="1470098"/>
                  <a:pt x="3359223" y="1484313"/>
                  <a:pt x="3341688" y="1484313"/>
                </a:cubicBezTo>
                <a:lnTo>
                  <a:pt x="31749" y="1484313"/>
                </a:lnTo>
                <a:cubicBezTo>
                  <a:pt x="14215" y="1484313"/>
                  <a:pt x="0" y="1470098"/>
                  <a:pt x="0" y="1452563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52438" y="108743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515938" y="1135063"/>
            <a:ext cx="269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00FF4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65188" y="1135063"/>
            <a:ext cx="1016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Facade Layer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52438" y="1468438"/>
            <a:ext cx="317500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fully functional, open-source Weather Application that pulls local barometer data to appear completely legitimate to any observer.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61367" y="2174875"/>
            <a:ext cx="125016" cy="111125"/>
          </a:xfrm>
          <a:custGeom>
            <a:avLst/>
            <a:gdLst/>
            <a:ahLst/>
            <a:cxnLst/>
            <a:rect l="l" t="t" r="r" b="b"/>
            <a:pathLst>
              <a:path w="125016" h="111125">
                <a:moveTo>
                  <a:pt x="98450" y="-3212"/>
                </a:moveTo>
                <a:cubicBezTo>
                  <a:pt x="99513" y="-2778"/>
                  <a:pt x="100295" y="-1823"/>
                  <a:pt x="100512" y="-695"/>
                </a:cubicBezTo>
                <a:lnTo>
                  <a:pt x="104180" y="17363"/>
                </a:lnTo>
                <a:lnTo>
                  <a:pt x="122238" y="21010"/>
                </a:lnTo>
                <a:cubicBezTo>
                  <a:pt x="123366" y="21248"/>
                  <a:pt x="124299" y="22008"/>
                  <a:pt x="124755" y="23071"/>
                </a:cubicBezTo>
                <a:cubicBezTo>
                  <a:pt x="125211" y="24135"/>
                  <a:pt x="125081" y="25350"/>
                  <a:pt x="124451" y="26305"/>
                </a:cubicBezTo>
                <a:lnTo>
                  <a:pt x="114272" y="41650"/>
                </a:lnTo>
                <a:lnTo>
                  <a:pt x="124451" y="56995"/>
                </a:lnTo>
                <a:cubicBezTo>
                  <a:pt x="125081" y="57950"/>
                  <a:pt x="125211" y="59165"/>
                  <a:pt x="124755" y="60229"/>
                </a:cubicBezTo>
                <a:cubicBezTo>
                  <a:pt x="124299" y="61292"/>
                  <a:pt x="123366" y="62074"/>
                  <a:pt x="122238" y="62291"/>
                </a:cubicBezTo>
                <a:lnTo>
                  <a:pt x="108738" y="65047"/>
                </a:lnTo>
                <a:cubicBezTo>
                  <a:pt x="106155" y="63159"/>
                  <a:pt x="103290" y="61661"/>
                  <a:pt x="100186" y="60620"/>
                </a:cubicBezTo>
                <a:cubicBezTo>
                  <a:pt x="99644" y="57863"/>
                  <a:pt x="98710" y="55259"/>
                  <a:pt x="97430" y="52871"/>
                </a:cubicBezTo>
                <a:cubicBezTo>
                  <a:pt x="99492" y="49637"/>
                  <a:pt x="100707" y="45796"/>
                  <a:pt x="100707" y="41650"/>
                </a:cubicBezTo>
                <a:cubicBezTo>
                  <a:pt x="100707" y="30147"/>
                  <a:pt x="91374" y="20814"/>
                  <a:pt x="79871" y="20814"/>
                </a:cubicBezTo>
                <a:cubicBezTo>
                  <a:pt x="69475" y="20814"/>
                  <a:pt x="60858" y="28432"/>
                  <a:pt x="59296" y="38373"/>
                </a:cubicBezTo>
                <a:cubicBezTo>
                  <a:pt x="53544" y="33967"/>
                  <a:pt x="46382" y="31319"/>
                  <a:pt x="38590" y="31232"/>
                </a:cubicBezTo>
                <a:lnTo>
                  <a:pt x="35313" y="26305"/>
                </a:lnTo>
                <a:cubicBezTo>
                  <a:pt x="34683" y="25350"/>
                  <a:pt x="34553" y="24135"/>
                  <a:pt x="35009" y="23071"/>
                </a:cubicBezTo>
                <a:cubicBezTo>
                  <a:pt x="35465" y="22008"/>
                  <a:pt x="36398" y="21227"/>
                  <a:pt x="37526" y="21010"/>
                </a:cubicBezTo>
                <a:lnTo>
                  <a:pt x="55563" y="17363"/>
                </a:lnTo>
                <a:lnTo>
                  <a:pt x="59209" y="-695"/>
                </a:lnTo>
                <a:cubicBezTo>
                  <a:pt x="59448" y="-1823"/>
                  <a:pt x="60207" y="-2756"/>
                  <a:pt x="61271" y="-3212"/>
                </a:cubicBezTo>
                <a:cubicBezTo>
                  <a:pt x="62334" y="-3668"/>
                  <a:pt x="63550" y="-3538"/>
                  <a:pt x="64505" y="-2908"/>
                </a:cubicBezTo>
                <a:lnTo>
                  <a:pt x="79871" y="7293"/>
                </a:lnTo>
                <a:lnTo>
                  <a:pt x="95216" y="-2887"/>
                </a:lnTo>
                <a:cubicBezTo>
                  <a:pt x="96171" y="-3516"/>
                  <a:pt x="97386" y="-3646"/>
                  <a:pt x="98450" y="-3191"/>
                </a:cubicBezTo>
                <a:close/>
                <a:moveTo>
                  <a:pt x="90289" y="41672"/>
                </a:moveTo>
                <a:cubicBezTo>
                  <a:pt x="90289" y="42497"/>
                  <a:pt x="90202" y="43300"/>
                  <a:pt x="90007" y="44081"/>
                </a:cubicBezTo>
                <a:cubicBezTo>
                  <a:pt x="85297" y="40391"/>
                  <a:pt x="79372" y="38199"/>
                  <a:pt x="72926" y="38199"/>
                </a:cubicBezTo>
                <a:cubicBezTo>
                  <a:pt x="71927" y="38199"/>
                  <a:pt x="70951" y="38243"/>
                  <a:pt x="69996" y="38351"/>
                </a:cubicBezTo>
                <a:cubicBezTo>
                  <a:pt x="71385" y="34227"/>
                  <a:pt x="75292" y="31254"/>
                  <a:pt x="79871" y="31254"/>
                </a:cubicBezTo>
                <a:cubicBezTo>
                  <a:pt x="85623" y="31254"/>
                  <a:pt x="90289" y="35920"/>
                  <a:pt x="90289" y="41672"/>
                </a:cubicBezTo>
                <a:close/>
                <a:moveTo>
                  <a:pt x="20836" y="111125"/>
                </a:moveTo>
                <a:cubicBezTo>
                  <a:pt x="9333" y="111125"/>
                  <a:pt x="0" y="101792"/>
                  <a:pt x="0" y="90289"/>
                </a:cubicBezTo>
                <a:cubicBezTo>
                  <a:pt x="0" y="81065"/>
                  <a:pt x="5990" y="73230"/>
                  <a:pt x="14303" y="70495"/>
                </a:cubicBezTo>
                <a:cubicBezTo>
                  <a:pt x="14021" y="69041"/>
                  <a:pt x="13891" y="67521"/>
                  <a:pt x="13891" y="65980"/>
                </a:cubicBezTo>
                <a:cubicBezTo>
                  <a:pt x="13891" y="52546"/>
                  <a:pt x="24764" y="41672"/>
                  <a:pt x="38199" y="41672"/>
                </a:cubicBezTo>
                <a:cubicBezTo>
                  <a:pt x="47554" y="41672"/>
                  <a:pt x="55671" y="46946"/>
                  <a:pt x="59730" y="54694"/>
                </a:cubicBezTo>
                <a:cubicBezTo>
                  <a:pt x="62920" y="50983"/>
                  <a:pt x="67652" y="48617"/>
                  <a:pt x="72926" y="48617"/>
                </a:cubicBezTo>
                <a:cubicBezTo>
                  <a:pt x="82519" y="48617"/>
                  <a:pt x="90289" y="56387"/>
                  <a:pt x="90289" y="65980"/>
                </a:cubicBezTo>
                <a:cubicBezTo>
                  <a:pt x="90289" y="67174"/>
                  <a:pt x="90159" y="68325"/>
                  <a:pt x="89942" y="69453"/>
                </a:cubicBezTo>
                <a:cubicBezTo>
                  <a:pt x="90050" y="69453"/>
                  <a:pt x="90181" y="69453"/>
                  <a:pt x="90289" y="69453"/>
                </a:cubicBezTo>
                <a:cubicBezTo>
                  <a:pt x="101792" y="69453"/>
                  <a:pt x="111125" y="78786"/>
                  <a:pt x="111125" y="90289"/>
                </a:cubicBezTo>
                <a:cubicBezTo>
                  <a:pt x="111125" y="101792"/>
                  <a:pt x="101792" y="111125"/>
                  <a:pt x="90289" y="111125"/>
                </a:cubicBezTo>
                <a:lnTo>
                  <a:pt x="20836" y="111125"/>
                </a:ln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11" name="Text 9"/>
          <p:cNvSpPr/>
          <p:nvPr/>
        </p:nvSpPr>
        <p:spPr>
          <a:xfrm>
            <a:off x="654844" y="2151063"/>
            <a:ext cx="138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EcoWeather Interface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798094" y="956469"/>
            <a:ext cx="3373438" cy="1484313"/>
          </a:xfrm>
          <a:custGeom>
            <a:avLst/>
            <a:gdLst/>
            <a:ahLst/>
            <a:cxnLst/>
            <a:rect l="l" t="t" r="r" b="b"/>
            <a:pathLst>
              <a:path w="3373438" h="1484313">
                <a:moveTo>
                  <a:pt x="31749" y="0"/>
                </a:moveTo>
                <a:lnTo>
                  <a:pt x="3341688" y="0"/>
                </a:lnTo>
                <a:cubicBezTo>
                  <a:pt x="3359223" y="0"/>
                  <a:pt x="3373438" y="14215"/>
                  <a:pt x="3373438" y="31749"/>
                </a:cubicBezTo>
                <a:lnTo>
                  <a:pt x="3373438" y="1452563"/>
                </a:lnTo>
                <a:cubicBezTo>
                  <a:pt x="3373437" y="1470098"/>
                  <a:pt x="3359223" y="1484313"/>
                  <a:pt x="3341688" y="1484313"/>
                </a:cubicBezTo>
                <a:lnTo>
                  <a:pt x="31749" y="1484313"/>
                </a:lnTo>
                <a:cubicBezTo>
                  <a:pt x="14215" y="1484313"/>
                  <a:pt x="0" y="1470098"/>
                  <a:pt x="0" y="1452563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3929063" y="108743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3992563" y="1135063"/>
            <a:ext cx="269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00FF4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341813" y="1135063"/>
            <a:ext cx="1182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Injection Vector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929063" y="1468438"/>
            <a:ext cx="317500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secure AI environment is only accessible via a specific 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00FF41"/>
                </a:solidFill>
                <a:highlight>
                  <a:srgbClr val="01FF41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"Safe Sequence" 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(e.g., tapping humidity 3 times + PIN).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944937" y="2174875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14303" y="49594"/>
                </a:moveTo>
                <a:cubicBezTo>
                  <a:pt x="17190" y="29409"/>
                  <a:pt x="34575" y="13891"/>
                  <a:pt x="55563" y="13891"/>
                </a:cubicBezTo>
                <a:cubicBezTo>
                  <a:pt x="67066" y="13891"/>
                  <a:pt x="77484" y="18557"/>
                  <a:pt x="85037" y="26088"/>
                </a:cubicBezTo>
                <a:cubicBezTo>
                  <a:pt x="85080" y="26132"/>
                  <a:pt x="85123" y="26175"/>
                  <a:pt x="85167" y="26219"/>
                </a:cubicBezTo>
                <a:lnTo>
                  <a:pt x="86816" y="27781"/>
                </a:lnTo>
                <a:lnTo>
                  <a:pt x="76420" y="27781"/>
                </a:lnTo>
                <a:cubicBezTo>
                  <a:pt x="72579" y="27781"/>
                  <a:pt x="69475" y="30885"/>
                  <a:pt x="69475" y="34727"/>
                </a:cubicBezTo>
                <a:cubicBezTo>
                  <a:pt x="69475" y="38568"/>
                  <a:pt x="72579" y="41672"/>
                  <a:pt x="76420" y="41672"/>
                </a:cubicBezTo>
                <a:lnTo>
                  <a:pt x="104201" y="41672"/>
                </a:lnTo>
                <a:cubicBezTo>
                  <a:pt x="108043" y="41672"/>
                  <a:pt x="111147" y="38568"/>
                  <a:pt x="111147" y="34727"/>
                </a:cubicBezTo>
                <a:lnTo>
                  <a:pt x="111147" y="6945"/>
                </a:lnTo>
                <a:cubicBezTo>
                  <a:pt x="111147" y="3104"/>
                  <a:pt x="108043" y="0"/>
                  <a:pt x="104201" y="0"/>
                </a:cubicBezTo>
                <a:cubicBezTo>
                  <a:pt x="100360" y="0"/>
                  <a:pt x="97256" y="3104"/>
                  <a:pt x="97256" y="6945"/>
                </a:cubicBezTo>
                <a:lnTo>
                  <a:pt x="97256" y="18535"/>
                </a:lnTo>
                <a:lnTo>
                  <a:pt x="94804" y="16213"/>
                </a:lnTo>
                <a:cubicBezTo>
                  <a:pt x="84755" y="6207"/>
                  <a:pt x="70864" y="0"/>
                  <a:pt x="55563" y="0"/>
                </a:cubicBezTo>
                <a:cubicBezTo>
                  <a:pt x="27564" y="0"/>
                  <a:pt x="4406" y="20706"/>
                  <a:pt x="564" y="47641"/>
                </a:cubicBezTo>
                <a:cubicBezTo>
                  <a:pt x="22" y="51439"/>
                  <a:pt x="2648" y="54955"/>
                  <a:pt x="6446" y="55497"/>
                </a:cubicBezTo>
                <a:cubicBezTo>
                  <a:pt x="10244" y="56040"/>
                  <a:pt x="13760" y="53392"/>
                  <a:pt x="14303" y="49616"/>
                </a:cubicBezTo>
                <a:close/>
                <a:moveTo>
                  <a:pt x="110561" y="63484"/>
                </a:moveTo>
                <a:cubicBezTo>
                  <a:pt x="111103" y="59686"/>
                  <a:pt x="108455" y="56170"/>
                  <a:pt x="104679" y="55628"/>
                </a:cubicBezTo>
                <a:cubicBezTo>
                  <a:pt x="100902" y="55085"/>
                  <a:pt x="97365" y="57733"/>
                  <a:pt x="96822" y="61509"/>
                </a:cubicBezTo>
                <a:cubicBezTo>
                  <a:pt x="93935" y="81694"/>
                  <a:pt x="76550" y="97213"/>
                  <a:pt x="55563" y="97213"/>
                </a:cubicBezTo>
                <a:cubicBezTo>
                  <a:pt x="44059" y="97213"/>
                  <a:pt x="33641" y="92546"/>
                  <a:pt x="26088" y="85015"/>
                </a:cubicBezTo>
                <a:cubicBezTo>
                  <a:pt x="26045" y="84972"/>
                  <a:pt x="26002" y="84928"/>
                  <a:pt x="25958" y="84885"/>
                </a:cubicBezTo>
                <a:lnTo>
                  <a:pt x="24309" y="83322"/>
                </a:lnTo>
                <a:lnTo>
                  <a:pt x="34705" y="83322"/>
                </a:lnTo>
                <a:cubicBezTo>
                  <a:pt x="38546" y="83322"/>
                  <a:pt x="41650" y="80218"/>
                  <a:pt x="41650" y="76377"/>
                </a:cubicBezTo>
                <a:cubicBezTo>
                  <a:pt x="41650" y="72535"/>
                  <a:pt x="38546" y="69431"/>
                  <a:pt x="34705" y="69431"/>
                </a:cubicBezTo>
                <a:lnTo>
                  <a:pt x="6945" y="69453"/>
                </a:lnTo>
                <a:cubicBezTo>
                  <a:pt x="5100" y="69453"/>
                  <a:pt x="3321" y="70191"/>
                  <a:pt x="2018" y="71515"/>
                </a:cubicBezTo>
                <a:cubicBezTo>
                  <a:pt x="716" y="72839"/>
                  <a:pt x="-22" y="74597"/>
                  <a:pt x="0" y="76464"/>
                </a:cubicBezTo>
                <a:lnTo>
                  <a:pt x="217" y="104028"/>
                </a:lnTo>
                <a:cubicBezTo>
                  <a:pt x="239" y="107869"/>
                  <a:pt x="3386" y="110951"/>
                  <a:pt x="7227" y="110908"/>
                </a:cubicBezTo>
                <a:cubicBezTo>
                  <a:pt x="11069" y="110865"/>
                  <a:pt x="14151" y="107739"/>
                  <a:pt x="14108" y="103898"/>
                </a:cubicBezTo>
                <a:lnTo>
                  <a:pt x="14021" y="92720"/>
                </a:lnTo>
                <a:lnTo>
                  <a:pt x="16343" y="94912"/>
                </a:lnTo>
                <a:cubicBezTo>
                  <a:pt x="26392" y="104918"/>
                  <a:pt x="40261" y="111125"/>
                  <a:pt x="55563" y="111125"/>
                </a:cubicBezTo>
                <a:cubicBezTo>
                  <a:pt x="83561" y="111125"/>
                  <a:pt x="106719" y="90419"/>
                  <a:pt x="110561" y="63484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4131469" y="2151063"/>
            <a:ext cx="1190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Covert Activation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21469" y="2543969"/>
            <a:ext cx="6850063" cy="1611313"/>
          </a:xfrm>
          <a:custGeom>
            <a:avLst/>
            <a:gdLst/>
            <a:ahLst/>
            <a:cxnLst/>
            <a:rect l="l" t="t" r="r" b="b"/>
            <a:pathLst>
              <a:path w="6850063" h="1611313">
                <a:moveTo>
                  <a:pt x="31743" y="0"/>
                </a:moveTo>
                <a:lnTo>
                  <a:pt x="6818320" y="0"/>
                </a:lnTo>
                <a:cubicBezTo>
                  <a:pt x="6835851" y="0"/>
                  <a:pt x="6850062" y="14212"/>
                  <a:pt x="6850062" y="31743"/>
                </a:cubicBezTo>
                <a:lnTo>
                  <a:pt x="6850063" y="1579570"/>
                </a:lnTo>
                <a:cubicBezTo>
                  <a:pt x="6850062" y="1597101"/>
                  <a:pt x="6835851" y="1611313"/>
                  <a:pt x="6818320" y="1611313"/>
                </a:cubicBezTo>
                <a:lnTo>
                  <a:pt x="31743" y="1611313"/>
                </a:lnTo>
                <a:cubicBezTo>
                  <a:pt x="14212" y="1611313"/>
                  <a:pt x="0" y="1597101"/>
                  <a:pt x="0" y="1579570"/>
                </a:cubicBezTo>
                <a:lnTo>
                  <a:pt x="0" y="31743"/>
                </a:lnTo>
                <a:cubicBezTo>
                  <a:pt x="0" y="14212"/>
                  <a:pt x="14212" y="0"/>
                  <a:pt x="31743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452438" y="267493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515938" y="2722563"/>
            <a:ext cx="269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00FF4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65188" y="2722563"/>
            <a:ext cx="1381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Payload Activation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52438" y="3055938"/>
            <a:ext cx="665162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Once unlocked, the device cuts all network radios via software-level firewall and spins up the Local LLM Core, creating a complete air gap.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56406" y="3567906"/>
            <a:ext cx="2143125" cy="452438"/>
          </a:xfrm>
          <a:custGeom>
            <a:avLst/>
            <a:gdLst/>
            <a:ahLst/>
            <a:cxnLst/>
            <a:rect l="l" t="t" r="r" b="b"/>
            <a:pathLst>
              <a:path w="2143125" h="452438">
                <a:moveTo>
                  <a:pt x="31752" y="0"/>
                </a:moveTo>
                <a:lnTo>
                  <a:pt x="2111373" y="0"/>
                </a:lnTo>
                <a:cubicBezTo>
                  <a:pt x="2128909" y="0"/>
                  <a:pt x="2143125" y="14216"/>
                  <a:pt x="2143125" y="31752"/>
                </a:cubicBezTo>
                <a:lnTo>
                  <a:pt x="2143125" y="420685"/>
                </a:lnTo>
                <a:cubicBezTo>
                  <a:pt x="2143125" y="438222"/>
                  <a:pt x="2128909" y="452437"/>
                  <a:pt x="2111373" y="452438"/>
                </a:cubicBezTo>
                <a:lnTo>
                  <a:pt x="31752" y="452438"/>
                </a:lnTo>
                <a:cubicBezTo>
                  <a:pt x="14216" y="452438"/>
                  <a:pt x="0" y="438222"/>
                  <a:pt x="0" y="420685"/>
                </a:cubicBezTo>
                <a:lnTo>
                  <a:pt x="0" y="31752"/>
                </a:lnTo>
                <a:cubicBezTo>
                  <a:pt x="0" y="14216"/>
                  <a:pt x="14216" y="0"/>
                  <a:pt x="31752" y="0"/>
                </a:cubicBezTo>
                <a:close/>
              </a:path>
            </a:pathLst>
          </a:custGeom>
          <a:solidFill>
            <a:srgbClr val="FF3131">
              <a:alpha val="20000"/>
            </a:srgbClr>
          </a:solidFill>
          <a:ln w="12700">
            <a:solidFill>
              <a:srgbClr val="FF3131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1457833" y="3659187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71438" y="23812"/>
                </a:moveTo>
                <a:cubicBezTo>
                  <a:pt x="48890" y="23812"/>
                  <a:pt x="28476" y="32742"/>
                  <a:pt x="13469" y="47278"/>
                </a:cubicBezTo>
                <a:cubicBezTo>
                  <a:pt x="10319" y="50329"/>
                  <a:pt x="5283" y="50254"/>
                  <a:pt x="2257" y="47104"/>
                </a:cubicBezTo>
                <a:cubicBezTo>
                  <a:pt x="-769" y="43954"/>
                  <a:pt x="-719" y="38919"/>
                  <a:pt x="2431" y="35892"/>
                </a:cubicBezTo>
                <a:cubicBezTo>
                  <a:pt x="20265" y="18579"/>
                  <a:pt x="44624" y="7938"/>
                  <a:pt x="71438" y="7938"/>
                </a:cubicBezTo>
                <a:cubicBezTo>
                  <a:pt x="98251" y="7938"/>
                  <a:pt x="122610" y="18579"/>
                  <a:pt x="140469" y="35892"/>
                </a:cubicBezTo>
                <a:cubicBezTo>
                  <a:pt x="143619" y="38943"/>
                  <a:pt x="143694" y="43979"/>
                  <a:pt x="140643" y="47104"/>
                </a:cubicBezTo>
                <a:cubicBezTo>
                  <a:pt x="137592" y="50229"/>
                  <a:pt x="132556" y="50329"/>
                  <a:pt x="129431" y="47278"/>
                </a:cubicBezTo>
                <a:cubicBezTo>
                  <a:pt x="114399" y="32742"/>
                  <a:pt x="93985" y="23812"/>
                  <a:pt x="71438" y="23812"/>
                </a:cubicBezTo>
                <a:close/>
                <a:moveTo>
                  <a:pt x="59531" y="107156"/>
                </a:moveTo>
                <a:cubicBezTo>
                  <a:pt x="59531" y="100585"/>
                  <a:pt x="64866" y="95250"/>
                  <a:pt x="71438" y="95250"/>
                </a:cubicBezTo>
                <a:cubicBezTo>
                  <a:pt x="78009" y="95250"/>
                  <a:pt x="83344" y="100585"/>
                  <a:pt x="83344" y="107156"/>
                </a:cubicBezTo>
                <a:cubicBezTo>
                  <a:pt x="83344" y="113727"/>
                  <a:pt x="78009" y="119063"/>
                  <a:pt x="71438" y="119063"/>
                </a:cubicBezTo>
                <a:cubicBezTo>
                  <a:pt x="64866" y="119063"/>
                  <a:pt x="59531" y="113727"/>
                  <a:pt x="59531" y="107156"/>
                </a:cubicBezTo>
                <a:close/>
                <a:moveTo>
                  <a:pt x="41672" y="80913"/>
                </a:moveTo>
                <a:cubicBezTo>
                  <a:pt x="38770" y="84212"/>
                  <a:pt x="33759" y="84510"/>
                  <a:pt x="30460" y="81607"/>
                </a:cubicBezTo>
                <a:cubicBezTo>
                  <a:pt x="27161" y="78705"/>
                  <a:pt x="26863" y="73695"/>
                  <a:pt x="29766" y="70396"/>
                </a:cubicBezTo>
                <a:cubicBezTo>
                  <a:pt x="39936" y="58886"/>
                  <a:pt x="54843" y="51594"/>
                  <a:pt x="71438" y="51594"/>
                </a:cubicBezTo>
                <a:cubicBezTo>
                  <a:pt x="88032" y="51594"/>
                  <a:pt x="102939" y="58886"/>
                  <a:pt x="113109" y="70396"/>
                </a:cubicBezTo>
                <a:cubicBezTo>
                  <a:pt x="116012" y="73695"/>
                  <a:pt x="115689" y="78705"/>
                  <a:pt x="112415" y="81607"/>
                </a:cubicBezTo>
                <a:cubicBezTo>
                  <a:pt x="109141" y="84510"/>
                  <a:pt x="104105" y="84187"/>
                  <a:pt x="101203" y="80913"/>
                </a:cubicBezTo>
                <a:cubicBezTo>
                  <a:pt x="93911" y="72653"/>
                  <a:pt x="83294" y="67469"/>
                  <a:pt x="71438" y="67469"/>
                </a:cubicBezTo>
                <a:cubicBezTo>
                  <a:pt x="59581" y="67469"/>
                  <a:pt x="48964" y="72653"/>
                  <a:pt x="41672" y="80913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26" name="Text 24"/>
          <p:cNvSpPr/>
          <p:nvPr/>
        </p:nvSpPr>
        <p:spPr>
          <a:xfrm>
            <a:off x="500063" y="3825875"/>
            <a:ext cx="205581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WiFi OFF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2673573" y="3567906"/>
            <a:ext cx="2143125" cy="452438"/>
          </a:xfrm>
          <a:custGeom>
            <a:avLst/>
            <a:gdLst/>
            <a:ahLst/>
            <a:cxnLst/>
            <a:rect l="l" t="t" r="r" b="b"/>
            <a:pathLst>
              <a:path w="2143125" h="452438">
                <a:moveTo>
                  <a:pt x="31752" y="0"/>
                </a:moveTo>
                <a:lnTo>
                  <a:pt x="2111373" y="0"/>
                </a:lnTo>
                <a:cubicBezTo>
                  <a:pt x="2128909" y="0"/>
                  <a:pt x="2143125" y="14216"/>
                  <a:pt x="2143125" y="31752"/>
                </a:cubicBezTo>
                <a:lnTo>
                  <a:pt x="2143125" y="420685"/>
                </a:lnTo>
                <a:cubicBezTo>
                  <a:pt x="2143125" y="438222"/>
                  <a:pt x="2128909" y="452437"/>
                  <a:pt x="2111373" y="452438"/>
                </a:cubicBezTo>
                <a:lnTo>
                  <a:pt x="31752" y="452438"/>
                </a:lnTo>
                <a:cubicBezTo>
                  <a:pt x="14216" y="452438"/>
                  <a:pt x="0" y="438222"/>
                  <a:pt x="0" y="420685"/>
                </a:cubicBezTo>
                <a:lnTo>
                  <a:pt x="0" y="31752"/>
                </a:lnTo>
                <a:cubicBezTo>
                  <a:pt x="0" y="14216"/>
                  <a:pt x="14216" y="0"/>
                  <a:pt x="31752" y="0"/>
                </a:cubicBezTo>
                <a:close/>
              </a:path>
            </a:pathLst>
          </a:custGeom>
          <a:solidFill>
            <a:srgbClr val="FF3131">
              <a:alpha val="20000"/>
            </a:srgbClr>
          </a:solidFill>
          <a:ln w="12700">
            <a:solidFill>
              <a:srgbClr val="FF3131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3682938" y="365918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21047" y="13891"/>
                </a:moveTo>
                <a:cubicBezTo>
                  <a:pt x="121047" y="10592"/>
                  <a:pt x="118393" y="7938"/>
                  <a:pt x="115094" y="7938"/>
                </a:cubicBezTo>
                <a:cubicBezTo>
                  <a:pt x="111795" y="7938"/>
                  <a:pt x="109141" y="10592"/>
                  <a:pt x="109141" y="13891"/>
                </a:cubicBezTo>
                <a:lnTo>
                  <a:pt x="109141" y="113109"/>
                </a:lnTo>
                <a:cubicBezTo>
                  <a:pt x="109141" y="116408"/>
                  <a:pt x="111795" y="119063"/>
                  <a:pt x="115094" y="119063"/>
                </a:cubicBezTo>
                <a:cubicBezTo>
                  <a:pt x="118393" y="119063"/>
                  <a:pt x="121047" y="116408"/>
                  <a:pt x="121047" y="113109"/>
                </a:cubicBezTo>
                <a:lnTo>
                  <a:pt x="121047" y="13891"/>
                </a:lnTo>
                <a:close/>
                <a:moveTo>
                  <a:pt x="89297" y="31750"/>
                </a:moveTo>
                <a:cubicBezTo>
                  <a:pt x="85998" y="31750"/>
                  <a:pt x="83344" y="34404"/>
                  <a:pt x="83344" y="37703"/>
                </a:cubicBezTo>
                <a:lnTo>
                  <a:pt x="83344" y="113109"/>
                </a:lnTo>
                <a:cubicBezTo>
                  <a:pt x="83344" y="116408"/>
                  <a:pt x="85998" y="119063"/>
                  <a:pt x="89297" y="119063"/>
                </a:cubicBezTo>
                <a:cubicBezTo>
                  <a:pt x="92596" y="119063"/>
                  <a:pt x="95250" y="116408"/>
                  <a:pt x="95250" y="113109"/>
                </a:cubicBezTo>
                <a:lnTo>
                  <a:pt x="95250" y="37703"/>
                </a:lnTo>
                <a:cubicBezTo>
                  <a:pt x="95250" y="34404"/>
                  <a:pt x="92596" y="31750"/>
                  <a:pt x="89297" y="31750"/>
                </a:cubicBezTo>
                <a:close/>
                <a:moveTo>
                  <a:pt x="69453" y="61516"/>
                </a:moveTo>
                <a:cubicBezTo>
                  <a:pt x="69453" y="58217"/>
                  <a:pt x="66799" y="55563"/>
                  <a:pt x="63500" y="55563"/>
                </a:cubicBezTo>
                <a:cubicBezTo>
                  <a:pt x="60201" y="55563"/>
                  <a:pt x="57547" y="58217"/>
                  <a:pt x="57547" y="61516"/>
                </a:cubicBezTo>
                <a:lnTo>
                  <a:pt x="57547" y="113109"/>
                </a:lnTo>
                <a:cubicBezTo>
                  <a:pt x="57547" y="116408"/>
                  <a:pt x="60201" y="119063"/>
                  <a:pt x="63500" y="119063"/>
                </a:cubicBezTo>
                <a:cubicBezTo>
                  <a:pt x="66799" y="119063"/>
                  <a:pt x="69453" y="116408"/>
                  <a:pt x="69453" y="113109"/>
                </a:cubicBezTo>
                <a:lnTo>
                  <a:pt x="69453" y="61516"/>
                </a:lnTo>
                <a:close/>
                <a:moveTo>
                  <a:pt x="37703" y="79375"/>
                </a:moveTo>
                <a:cubicBezTo>
                  <a:pt x="34404" y="79375"/>
                  <a:pt x="31750" y="82029"/>
                  <a:pt x="31750" y="85328"/>
                </a:cubicBezTo>
                <a:lnTo>
                  <a:pt x="31750" y="113109"/>
                </a:lnTo>
                <a:cubicBezTo>
                  <a:pt x="31750" y="116408"/>
                  <a:pt x="34404" y="119063"/>
                  <a:pt x="37703" y="119063"/>
                </a:cubicBezTo>
                <a:cubicBezTo>
                  <a:pt x="41002" y="119063"/>
                  <a:pt x="43656" y="116408"/>
                  <a:pt x="43656" y="113109"/>
                </a:cubicBezTo>
                <a:lnTo>
                  <a:pt x="43656" y="85328"/>
                </a:lnTo>
                <a:cubicBezTo>
                  <a:pt x="43656" y="82029"/>
                  <a:pt x="41002" y="79375"/>
                  <a:pt x="37703" y="79375"/>
                </a:cubicBezTo>
                <a:close/>
                <a:moveTo>
                  <a:pt x="11906" y="95250"/>
                </a:moveTo>
                <a:cubicBezTo>
                  <a:pt x="8607" y="95250"/>
                  <a:pt x="5953" y="97904"/>
                  <a:pt x="5953" y="101203"/>
                </a:cubicBezTo>
                <a:lnTo>
                  <a:pt x="5953" y="113109"/>
                </a:lnTo>
                <a:cubicBezTo>
                  <a:pt x="5953" y="116408"/>
                  <a:pt x="8607" y="119063"/>
                  <a:pt x="11906" y="119063"/>
                </a:cubicBezTo>
                <a:cubicBezTo>
                  <a:pt x="15205" y="119063"/>
                  <a:pt x="17859" y="116408"/>
                  <a:pt x="17859" y="113109"/>
                </a:cubicBezTo>
                <a:lnTo>
                  <a:pt x="17859" y="101203"/>
                </a:lnTo>
                <a:cubicBezTo>
                  <a:pt x="17859" y="97904"/>
                  <a:pt x="15205" y="95250"/>
                  <a:pt x="11906" y="95250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29" name="Text 27"/>
          <p:cNvSpPr/>
          <p:nvPr/>
        </p:nvSpPr>
        <p:spPr>
          <a:xfrm>
            <a:off x="2717229" y="3825875"/>
            <a:ext cx="205581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Cell OFF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890802" y="3567906"/>
            <a:ext cx="2143125" cy="452438"/>
          </a:xfrm>
          <a:custGeom>
            <a:avLst/>
            <a:gdLst/>
            <a:ahLst/>
            <a:cxnLst/>
            <a:rect l="l" t="t" r="r" b="b"/>
            <a:pathLst>
              <a:path w="2143125" h="452438">
                <a:moveTo>
                  <a:pt x="31752" y="0"/>
                </a:moveTo>
                <a:lnTo>
                  <a:pt x="2111373" y="0"/>
                </a:lnTo>
                <a:cubicBezTo>
                  <a:pt x="2128909" y="0"/>
                  <a:pt x="2143125" y="14216"/>
                  <a:pt x="2143125" y="31752"/>
                </a:cubicBezTo>
                <a:lnTo>
                  <a:pt x="2143125" y="420685"/>
                </a:lnTo>
                <a:cubicBezTo>
                  <a:pt x="2143125" y="438222"/>
                  <a:pt x="2128909" y="452437"/>
                  <a:pt x="2111373" y="452438"/>
                </a:cubicBezTo>
                <a:lnTo>
                  <a:pt x="31752" y="452438"/>
                </a:lnTo>
                <a:cubicBezTo>
                  <a:pt x="14216" y="452438"/>
                  <a:pt x="0" y="438222"/>
                  <a:pt x="0" y="420685"/>
                </a:cubicBezTo>
                <a:lnTo>
                  <a:pt x="0" y="31752"/>
                </a:lnTo>
                <a:cubicBezTo>
                  <a:pt x="0" y="14216"/>
                  <a:pt x="14216" y="0"/>
                  <a:pt x="31752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 w="12700">
            <a:solidFill>
              <a:srgbClr val="00FF41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5900167" y="365918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43656" y="5953"/>
                </a:moveTo>
                <a:cubicBezTo>
                  <a:pt x="43656" y="2654"/>
                  <a:pt x="41002" y="0"/>
                  <a:pt x="37703" y="0"/>
                </a:cubicBezTo>
                <a:cubicBezTo>
                  <a:pt x="34404" y="0"/>
                  <a:pt x="31750" y="2654"/>
                  <a:pt x="31750" y="5953"/>
                </a:cubicBezTo>
                <a:lnTo>
                  <a:pt x="31750" y="15875"/>
                </a:lnTo>
                <a:cubicBezTo>
                  <a:pt x="22994" y="15875"/>
                  <a:pt x="15875" y="22994"/>
                  <a:pt x="15875" y="31750"/>
                </a:cubicBezTo>
                <a:lnTo>
                  <a:pt x="5953" y="31750"/>
                </a:lnTo>
                <a:cubicBezTo>
                  <a:pt x="2654" y="31750"/>
                  <a:pt x="0" y="34404"/>
                  <a:pt x="0" y="37703"/>
                </a:cubicBezTo>
                <a:cubicBezTo>
                  <a:pt x="0" y="41002"/>
                  <a:pt x="2654" y="43656"/>
                  <a:pt x="5953" y="43656"/>
                </a:cubicBezTo>
                <a:lnTo>
                  <a:pt x="15875" y="43656"/>
                </a:lnTo>
                <a:lnTo>
                  <a:pt x="15875" y="57547"/>
                </a:lnTo>
                <a:lnTo>
                  <a:pt x="5953" y="57547"/>
                </a:lnTo>
                <a:cubicBezTo>
                  <a:pt x="2654" y="57547"/>
                  <a:pt x="0" y="60201"/>
                  <a:pt x="0" y="63500"/>
                </a:cubicBezTo>
                <a:cubicBezTo>
                  <a:pt x="0" y="66799"/>
                  <a:pt x="2654" y="69453"/>
                  <a:pt x="5953" y="69453"/>
                </a:cubicBezTo>
                <a:lnTo>
                  <a:pt x="15875" y="69453"/>
                </a:lnTo>
                <a:lnTo>
                  <a:pt x="15875" y="83344"/>
                </a:lnTo>
                <a:lnTo>
                  <a:pt x="5953" y="83344"/>
                </a:lnTo>
                <a:cubicBezTo>
                  <a:pt x="2654" y="83344"/>
                  <a:pt x="0" y="85998"/>
                  <a:pt x="0" y="89297"/>
                </a:cubicBezTo>
                <a:cubicBezTo>
                  <a:pt x="0" y="92596"/>
                  <a:pt x="2654" y="95250"/>
                  <a:pt x="5953" y="95250"/>
                </a:cubicBezTo>
                <a:lnTo>
                  <a:pt x="15875" y="95250"/>
                </a:lnTo>
                <a:cubicBezTo>
                  <a:pt x="15875" y="104006"/>
                  <a:pt x="22994" y="111125"/>
                  <a:pt x="31750" y="111125"/>
                </a:cubicBezTo>
                <a:lnTo>
                  <a:pt x="31750" y="121047"/>
                </a:lnTo>
                <a:cubicBezTo>
                  <a:pt x="31750" y="124346"/>
                  <a:pt x="34404" y="127000"/>
                  <a:pt x="37703" y="127000"/>
                </a:cubicBezTo>
                <a:cubicBezTo>
                  <a:pt x="41002" y="127000"/>
                  <a:pt x="43656" y="124346"/>
                  <a:pt x="43656" y="121047"/>
                </a:cubicBezTo>
                <a:lnTo>
                  <a:pt x="43656" y="111125"/>
                </a:lnTo>
                <a:lnTo>
                  <a:pt x="57547" y="111125"/>
                </a:lnTo>
                <a:lnTo>
                  <a:pt x="57547" y="121047"/>
                </a:lnTo>
                <a:cubicBezTo>
                  <a:pt x="57547" y="124346"/>
                  <a:pt x="60201" y="127000"/>
                  <a:pt x="63500" y="127000"/>
                </a:cubicBezTo>
                <a:cubicBezTo>
                  <a:pt x="66799" y="127000"/>
                  <a:pt x="69453" y="124346"/>
                  <a:pt x="69453" y="121047"/>
                </a:cubicBezTo>
                <a:lnTo>
                  <a:pt x="69453" y="111125"/>
                </a:lnTo>
                <a:lnTo>
                  <a:pt x="83344" y="111125"/>
                </a:lnTo>
                <a:lnTo>
                  <a:pt x="83344" y="121047"/>
                </a:lnTo>
                <a:cubicBezTo>
                  <a:pt x="83344" y="124346"/>
                  <a:pt x="85998" y="127000"/>
                  <a:pt x="89297" y="127000"/>
                </a:cubicBezTo>
                <a:cubicBezTo>
                  <a:pt x="92596" y="127000"/>
                  <a:pt x="95250" y="124346"/>
                  <a:pt x="95250" y="121047"/>
                </a:cubicBezTo>
                <a:lnTo>
                  <a:pt x="95250" y="111125"/>
                </a:lnTo>
                <a:cubicBezTo>
                  <a:pt x="104006" y="111125"/>
                  <a:pt x="111125" y="104006"/>
                  <a:pt x="111125" y="95250"/>
                </a:cubicBezTo>
                <a:lnTo>
                  <a:pt x="121047" y="95250"/>
                </a:lnTo>
                <a:cubicBezTo>
                  <a:pt x="124346" y="95250"/>
                  <a:pt x="127000" y="92596"/>
                  <a:pt x="127000" y="89297"/>
                </a:cubicBezTo>
                <a:cubicBezTo>
                  <a:pt x="127000" y="85998"/>
                  <a:pt x="124346" y="83344"/>
                  <a:pt x="121047" y="83344"/>
                </a:cubicBezTo>
                <a:lnTo>
                  <a:pt x="111125" y="83344"/>
                </a:lnTo>
                <a:lnTo>
                  <a:pt x="111125" y="69453"/>
                </a:lnTo>
                <a:lnTo>
                  <a:pt x="121047" y="69453"/>
                </a:lnTo>
                <a:cubicBezTo>
                  <a:pt x="124346" y="69453"/>
                  <a:pt x="127000" y="66799"/>
                  <a:pt x="127000" y="63500"/>
                </a:cubicBezTo>
                <a:cubicBezTo>
                  <a:pt x="127000" y="60201"/>
                  <a:pt x="124346" y="57547"/>
                  <a:pt x="121047" y="57547"/>
                </a:cubicBezTo>
                <a:lnTo>
                  <a:pt x="111125" y="57547"/>
                </a:lnTo>
                <a:lnTo>
                  <a:pt x="111125" y="43656"/>
                </a:lnTo>
                <a:lnTo>
                  <a:pt x="121047" y="43656"/>
                </a:lnTo>
                <a:cubicBezTo>
                  <a:pt x="124346" y="43656"/>
                  <a:pt x="127000" y="41002"/>
                  <a:pt x="127000" y="37703"/>
                </a:cubicBezTo>
                <a:cubicBezTo>
                  <a:pt x="127000" y="34404"/>
                  <a:pt x="124346" y="31750"/>
                  <a:pt x="121047" y="31750"/>
                </a:cubicBezTo>
                <a:lnTo>
                  <a:pt x="111125" y="31750"/>
                </a:lnTo>
                <a:cubicBezTo>
                  <a:pt x="111125" y="22994"/>
                  <a:pt x="104006" y="15875"/>
                  <a:pt x="95250" y="15875"/>
                </a:cubicBezTo>
                <a:lnTo>
                  <a:pt x="95250" y="5953"/>
                </a:lnTo>
                <a:cubicBezTo>
                  <a:pt x="95250" y="2654"/>
                  <a:pt x="92596" y="0"/>
                  <a:pt x="89297" y="0"/>
                </a:cubicBezTo>
                <a:cubicBezTo>
                  <a:pt x="85998" y="0"/>
                  <a:pt x="83344" y="2654"/>
                  <a:pt x="83344" y="5953"/>
                </a:cubicBezTo>
                <a:lnTo>
                  <a:pt x="83344" y="15875"/>
                </a:lnTo>
                <a:lnTo>
                  <a:pt x="69453" y="15875"/>
                </a:lnTo>
                <a:lnTo>
                  <a:pt x="69453" y="5953"/>
                </a:lnTo>
                <a:cubicBezTo>
                  <a:pt x="69453" y="2654"/>
                  <a:pt x="66799" y="0"/>
                  <a:pt x="63500" y="0"/>
                </a:cubicBezTo>
                <a:cubicBezTo>
                  <a:pt x="60201" y="0"/>
                  <a:pt x="57547" y="2654"/>
                  <a:pt x="57547" y="5953"/>
                </a:cubicBezTo>
                <a:lnTo>
                  <a:pt x="57547" y="15875"/>
                </a:lnTo>
                <a:lnTo>
                  <a:pt x="43656" y="15875"/>
                </a:lnTo>
                <a:lnTo>
                  <a:pt x="43656" y="5953"/>
                </a:lnTo>
                <a:close/>
                <a:moveTo>
                  <a:pt x="39688" y="31750"/>
                </a:moveTo>
                <a:lnTo>
                  <a:pt x="87313" y="31750"/>
                </a:lnTo>
                <a:cubicBezTo>
                  <a:pt x="91703" y="31750"/>
                  <a:pt x="95250" y="35297"/>
                  <a:pt x="95250" y="39688"/>
                </a:cubicBezTo>
                <a:lnTo>
                  <a:pt x="95250" y="87313"/>
                </a:lnTo>
                <a:cubicBezTo>
                  <a:pt x="95250" y="91703"/>
                  <a:pt x="91703" y="95250"/>
                  <a:pt x="87313" y="95250"/>
                </a:cubicBezTo>
                <a:lnTo>
                  <a:pt x="39688" y="95250"/>
                </a:lnTo>
                <a:cubicBezTo>
                  <a:pt x="35297" y="95250"/>
                  <a:pt x="31750" y="91703"/>
                  <a:pt x="31750" y="87313"/>
                </a:cubicBezTo>
                <a:lnTo>
                  <a:pt x="31750" y="39688"/>
                </a:lnTo>
                <a:cubicBezTo>
                  <a:pt x="31750" y="35297"/>
                  <a:pt x="35297" y="31750"/>
                  <a:pt x="39688" y="31750"/>
                </a:cubicBezTo>
                <a:close/>
                <a:moveTo>
                  <a:pt x="43656" y="43656"/>
                </a:moveTo>
                <a:lnTo>
                  <a:pt x="43656" y="83344"/>
                </a:lnTo>
                <a:lnTo>
                  <a:pt x="83344" y="83344"/>
                </a:lnTo>
                <a:lnTo>
                  <a:pt x="83344" y="43656"/>
                </a:lnTo>
                <a:lnTo>
                  <a:pt x="43656" y="43656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2" name="Text 30"/>
          <p:cNvSpPr/>
          <p:nvPr/>
        </p:nvSpPr>
        <p:spPr>
          <a:xfrm>
            <a:off x="4934458" y="3825875"/>
            <a:ext cx="205581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LLM 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17500" y="4254500"/>
            <a:ext cx="6858000" cy="698500"/>
          </a:xfrm>
          <a:custGeom>
            <a:avLst/>
            <a:gdLst/>
            <a:ahLst/>
            <a:cxnLst/>
            <a:rect l="l" t="t" r="r" b="b"/>
            <a:pathLst>
              <a:path w="6858000" h="698500">
                <a:moveTo>
                  <a:pt x="63501" y="0"/>
                </a:moveTo>
                <a:lnTo>
                  <a:pt x="6794499" y="0"/>
                </a:lnTo>
                <a:cubicBezTo>
                  <a:pt x="6829570" y="0"/>
                  <a:pt x="6858000" y="28430"/>
                  <a:pt x="6858000" y="63501"/>
                </a:cubicBezTo>
                <a:lnTo>
                  <a:pt x="6858000" y="634999"/>
                </a:lnTo>
                <a:cubicBezTo>
                  <a:pt x="6858000" y="670070"/>
                  <a:pt x="6829570" y="698500"/>
                  <a:pt x="6794499" y="698500"/>
                </a:cubicBezTo>
                <a:lnTo>
                  <a:pt x="63501" y="698500"/>
                </a:lnTo>
                <a:cubicBezTo>
                  <a:pt x="28430" y="698500"/>
                  <a:pt x="0" y="670070"/>
                  <a:pt x="0" y="634999"/>
                </a:cubicBezTo>
                <a:lnTo>
                  <a:pt x="0" y="63501"/>
                </a:lnTo>
                <a:cubicBezTo>
                  <a:pt x="0" y="28430"/>
                  <a:pt x="28430" y="0"/>
                  <a:pt x="63501" y="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4" name="Shape 32"/>
          <p:cNvSpPr/>
          <p:nvPr/>
        </p:nvSpPr>
        <p:spPr>
          <a:xfrm>
            <a:off x="476250" y="4484688"/>
            <a:ext cx="238125" cy="238125"/>
          </a:xfrm>
          <a:custGeom>
            <a:avLst/>
            <a:gdLst/>
            <a:ahLst/>
            <a:cxnLst/>
            <a:rect l="l" t="t" r="r" b="b"/>
            <a:pathLst>
              <a:path w="238125" h="238125">
                <a:moveTo>
                  <a:pt x="30649" y="106273"/>
                </a:moveTo>
                <a:cubicBezTo>
                  <a:pt x="36835" y="63019"/>
                  <a:pt x="74089" y="29766"/>
                  <a:pt x="119062" y="29766"/>
                </a:cubicBezTo>
                <a:cubicBezTo>
                  <a:pt x="143712" y="29766"/>
                  <a:pt x="166036" y="39765"/>
                  <a:pt x="182221" y="55904"/>
                </a:cubicBezTo>
                <a:cubicBezTo>
                  <a:pt x="182314" y="55997"/>
                  <a:pt x="182407" y="56090"/>
                  <a:pt x="182500" y="56183"/>
                </a:cubicBezTo>
                <a:lnTo>
                  <a:pt x="186035" y="59531"/>
                </a:lnTo>
                <a:lnTo>
                  <a:pt x="163757" y="59531"/>
                </a:lnTo>
                <a:cubicBezTo>
                  <a:pt x="155525" y="59531"/>
                  <a:pt x="148875" y="66182"/>
                  <a:pt x="148875" y="74414"/>
                </a:cubicBezTo>
                <a:cubicBezTo>
                  <a:pt x="148875" y="82646"/>
                  <a:pt x="155525" y="89297"/>
                  <a:pt x="163757" y="89297"/>
                </a:cubicBezTo>
                <a:lnTo>
                  <a:pt x="223289" y="89297"/>
                </a:lnTo>
                <a:cubicBezTo>
                  <a:pt x="231521" y="89297"/>
                  <a:pt x="238172" y="82646"/>
                  <a:pt x="238172" y="74414"/>
                </a:cubicBezTo>
                <a:lnTo>
                  <a:pt x="238172" y="14883"/>
                </a:lnTo>
                <a:cubicBezTo>
                  <a:pt x="238172" y="6651"/>
                  <a:pt x="231521" y="0"/>
                  <a:pt x="223289" y="0"/>
                </a:cubicBezTo>
                <a:cubicBezTo>
                  <a:pt x="215057" y="0"/>
                  <a:pt x="208406" y="6651"/>
                  <a:pt x="208406" y="14883"/>
                </a:cubicBezTo>
                <a:lnTo>
                  <a:pt x="208406" y="39719"/>
                </a:lnTo>
                <a:lnTo>
                  <a:pt x="203150" y="34742"/>
                </a:lnTo>
                <a:cubicBezTo>
                  <a:pt x="181617" y="13302"/>
                  <a:pt x="151851" y="0"/>
                  <a:pt x="119062" y="0"/>
                </a:cubicBezTo>
                <a:cubicBezTo>
                  <a:pt x="59066" y="0"/>
                  <a:pt x="9441" y="44369"/>
                  <a:pt x="1209" y="102087"/>
                </a:cubicBezTo>
                <a:cubicBezTo>
                  <a:pt x="47" y="110226"/>
                  <a:pt x="5674" y="117760"/>
                  <a:pt x="13813" y="118923"/>
                </a:cubicBezTo>
                <a:cubicBezTo>
                  <a:pt x="21952" y="120086"/>
                  <a:pt x="29487" y="114412"/>
                  <a:pt x="30649" y="106319"/>
                </a:cubicBezTo>
                <a:close/>
                <a:moveTo>
                  <a:pt x="236916" y="136038"/>
                </a:moveTo>
                <a:cubicBezTo>
                  <a:pt x="238078" y="127899"/>
                  <a:pt x="232404" y="120365"/>
                  <a:pt x="224312" y="119202"/>
                </a:cubicBezTo>
                <a:cubicBezTo>
                  <a:pt x="216219" y="118039"/>
                  <a:pt x="208638" y="123713"/>
                  <a:pt x="207476" y="131806"/>
                </a:cubicBezTo>
                <a:cubicBezTo>
                  <a:pt x="201290" y="175059"/>
                  <a:pt x="164036" y="208313"/>
                  <a:pt x="119062" y="208313"/>
                </a:cubicBezTo>
                <a:cubicBezTo>
                  <a:pt x="94413" y="208313"/>
                  <a:pt x="72089" y="198313"/>
                  <a:pt x="55904" y="182175"/>
                </a:cubicBezTo>
                <a:cubicBezTo>
                  <a:pt x="55811" y="182082"/>
                  <a:pt x="55718" y="181989"/>
                  <a:pt x="55625" y="181896"/>
                </a:cubicBezTo>
                <a:lnTo>
                  <a:pt x="52090" y="178547"/>
                </a:lnTo>
                <a:lnTo>
                  <a:pt x="74368" y="178547"/>
                </a:lnTo>
                <a:cubicBezTo>
                  <a:pt x="82600" y="178547"/>
                  <a:pt x="89250" y="171896"/>
                  <a:pt x="89250" y="163664"/>
                </a:cubicBezTo>
                <a:cubicBezTo>
                  <a:pt x="89250" y="155432"/>
                  <a:pt x="82600" y="148782"/>
                  <a:pt x="74368" y="148782"/>
                </a:cubicBezTo>
                <a:lnTo>
                  <a:pt x="14883" y="148828"/>
                </a:lnTo>
                <a:cubicBezTo>
                  <a:pt x="10930" y="148828"/>
                  <a:pt x="7116" y="150409"/>
                  <a:pt x="4325" y="153246"/>
                </a:cubicBezTo>
                <a:cubicBezTo>
                  <a:pt x="1535" y="156083"/>
                  <a:pt x="-47" y="159851"/>
                  <a:pt x="0" y="163850"/>
                </a:cubicBezTo>
                <a:lnTo>
                  <a:pt x="465" y="222917"/>
                </a:lnTo>
                <a:cubicBezTo>
                  <a:pt x="512" y="231149"/>
                  <a:pt x="7255" y="237753"/>
                  <a:pt x="15487" y="237660"/>
                </a:cubicBezTo>
                <a:cubicBezTo>
                  <a:pt x="23719" y="237567"/>
                  <a:pt x="30324" y="230870"/>
                  <a:pt x="30231" y="222638"/>
                </a:cubicBezTo>
                <a:lnTo>
                  <a:pt x="30045" y="198686"/>
                </a:lnTo>
                <a:lnTo>
                  <a:pt x="35021" y="203383"/>
                </a:lnTo>
                <a:cubicBezTo>
                  <a:pt x="56555" y="224823"/>
                  <a:pt x="86274" y="238125"/>
                  <a:pt x="119062" y="238125"/>
                </a:cubicBezTo>
                <a:cubicBezTo>
                  <a:pt x="179059" y="238125"/>
                  <a:pt x="228684" y="193756"/>
                  <a:pt x="236916" y="136038"/>
                </a:cubicBezTo>
                <a:close/>
              </a:path>
            </a:pathLst>
          </a:custGeom>
          <a:solidFill>
            <a:srgbClr val="121212"/>
          </a:solidFill>
          <a:ln/>
        </p:spPr>
      </p:sp>
      <p:sp>
        <p:nvSpPr>
          <p:cNvPr id="35" name="Text 33"/>
          <p:cNvSpPr/>
          <p:nvPr/>
        </p:nvSpPr>
        <p:spPr>
          <a:xfrm>
            <a:off x="837406" y="4381500"/>
            <a:ext cx="4627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2121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Zero-Trust Architecture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37406" y="4635500"/>
            <a:ext cx="4611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21212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app assumes the network is compromised and never attempts to phone home.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310438" y="960438"/>
            <a:ext cx="4556125" cy="9620250"/>
          </a:xfrm>
          <a:custGeom>
            <a:avLst/>
            <a:gdLst/>
            <a:ahLst/>
            <a:cxnLst/>
            <a:rect l="l" t="t" r="r" b="b"/>
            <a:pathLst>
              <a:path w="4556125" h="9620250">
                <a:moveTo>
                  <a:pt x="63512" y="0"/>
                </a:moveTo>
                <a:lnTo>
                  <a:pt x="4492613" y="0"/>
                </a:lnTo>
                <a:cubicBezTo>
                  <a:pt x="4527690" y="0"/>
                  <a:pt x="4556125" y="28435"/>
                  <a:pt x="4556125" y="63512"/>
                </a:cubicBezTo>
                <a:lnTo>
                  <a:pt x="4556125" y="9556738"/>
                </a:lnTo>
                <a:cubicBezTo>
                  <a:pt x="4556125" y="9591815"/>
                  <a:pt x="4527690" y="9620250"/>
                  <a:pt x="4492613" y="9620250"/>
                </a:cubicBezTo>
                <a:lnTo>
                  <a:pt x="63512" y="9620250"/>
                </a:lnTo>
                <a:cubicBezTo>
                  <a:pt x="28435" y="9620250"/>
                  <a:pt x="0" y="9591815"/>
                  <a:pt x="0" y="9556738"/>
                </a:cubicBezTo>
                <a:lnTo>
                  <a:pt x="0" y="63512"/>
                </a:lnTo>
                <a:cubicBezTo>
                  <a:pt x="0" y="28459"/>
                  <a:pt x="28459" y="0"/>
                  <a:pt x="63512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FF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7318375" y="968375"/>
            <a:ext cx="4540250" cy="353219"/>
          </a:xfrm>
          <a:custGeom>
            <a:avLst/>
            <a:gdLst/>
            <a:ahLst/>
            <a:cxnLst/>
            <a:rect l="l" t="t" r="r" b="b"/>
            <a:pathLst>
              <a:path w="4540250" h="353219">
                <a:moveTo>
                  <a:pt x="0" y="0"/>
                </a:moveTo>
                <a:lnTo>
                  <a:pt x="4540250" y="0"/>
                </a:lnTo>
                <a:lnTo>
                  <a:pt x="4540250" y="353219"/>
                </a:lnTo>
                <a:lnTo>
                  <a:pt x="0" y="353219"/>
                </a:lnTo>
                <a:lnTo>
                  <a:pt x="0" y="0"/>
                </a:lnTo>
                <a:close/>
              </a:path>
            </a:pathLst>
          </a:custGeom>
          <a:solidFill>
            <a:srgbClr val="01FFFF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7318375" y="1321594"/>
            <a:ext cx="4540250" cy="7938"/>
          </a:xfrm>
          <a:custGeom>
            <a:avLst/>
            <a:gdLst/>
            <a:ahLst/>
            <a:cxnLst/>
            <a:rect l="l" t="t" r="r" b="b"/>
            <a:pathLst>
              <a:path w="4540250" h="7938">
                <a:moveTo>
                  <a:pt x="0" y="0"/>
                </a:moveTo>
                <a:lnTo>
                  <a:pt x="4540250" y="0"/>
                </a:lnTo>
                <a:lnTo>
                  <a:pt x="4540250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01FFFF">
              <a:alpha val="40000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7389812" y="1079500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112514" y="-3671"/>
                </a:moveTo>
                <a:cubicBezTo>
                  <a:pt x="113729" y="-3175"/>
                  <a:pt x="114622" y="-2084"/>
                  <a:pt x="114871" y="-794"/>
                </a:cubicBezTo>
                <a:lnTo>
                  <a:pt x="119063" y="19844"/>
                </a:lnTo>
                <a:lnTo>
                  <a:pt x="139700" y="24011"/>
                </a:lnTo>
                <a:cubicBezTo>
                  <a:pt x="140990" y="24284"/>
                  <a:pt x="142056" y="25152"/>
                  <a:pt x="142577" y="26367"/>
                </a:cubicBezTo>
                <a:cubicBezTo>
                  <a:pt x="143098" y="27583"/>
                  <a:pt x="142949" y="28972"/>
                  <a:pt x="142230" y="30063"/>
                </a:cubicBezTo>
                <a:lnTo>
                  <a:pt x="130597" y="47600"/>
                </a:lnTo>
                <a:lnTo>
                  <a:pt x="142230" y="65137"/>
                </a:lnTo>
                <a:cubicBezTo>
                  <a:pt x="142949" y="66229"/>
                  <a:pt x="143098" y="67618"/>
                  <a:pt x="142577" y="68833"/>
                </a:cubicBezTo>
                <a:cubicBezTo>
                  <a:pt x="142056" y="70048"/>
                  <a:pt x="140990" y="70941"/>
                  <a:pt x="139700" y="71189"/>
                </a:cubicBezTo>
                <a:lnTo>
                  <a:pt x="124271" y="74340"/>
                </a:lnTo>
                <a:cubicBezTo>
                  <a:pt x="121320" y="72182"/>
                  <a:pt x="118046" y="70470"/>
                  <a:pt x="114498" y="69279"/>
                </a:cubicBezTo>
                <a:cubicBezTo>
                  <a:pt x="113878" y="66129"/>
                  <a:pt x="112812" y="63153"/>
                  <a:pt x="111348" y="60424"/>
                </a:cubicBezTo>
                <a:cubicBezTo>
                  <a:pt x="113705" y="56728"/>
                  <a:pt x="115094" y="52338"/>
                  <a:pt x="115094" y="47600"/>
                </a:cubicBezTo>
                <a:cubicBezTo>
                  <a:pt x="115094" y="34454"/>
                  <a:pt x="104428" y="23788"/>
                  <a:pt x="91281" y="23788"/>
                </a:cubicBezTo>
                <a:cubicBezTo>
                  <a:pt x="79400" y="23788"/>
                  <a:pt x="69552" y="32494"/>
                  <a:pt x="67766" y="43855"/>
                </a:cubicBezTo>
                <a:cubicBezTo>
                  <a:pt x="61193" y="38819"/>
                  <a:pt x="53008" y="35793"/>
                  <a:pt x="44103" y="35694"/>
                </a:cubicBezTo>
                <a:lnTo>
                  <a:pt x="40357" y="30063"/>
                </a:lnTo>
                <a:cubicBezTo>
                  <a:pt x="39638" y="28972"/>
                  <a:pt x="39489" y="27583"/>
                  <a:pt x="40010" y="26367"/>
                </a:cubicBezTo>
                <a:cubicBezTo>
                  <a:pt x="40531" y="25152"/>
                  <a:pt x="41597" y="24259"/>
                  <a:pt x="42887" y="24011"/>
                </a:cubicBezTo>
                <a:lnTo>
                  <a:pt x="63500" y="19844"/>
                </a:lnTo>
                <a:lnTo>
                  <a:pt x="67667" y="-794"/>
                </a:lnTo>
                <a:cubicBezTo>
                  <a:pt x="67940" y="-2084"/>
                  <a:pt x="68808" y="-3150"/>
                  <a:pt x="70024" y="-3671"/>
                </a:cubicBezTo>
                <a:cubicBezTo>
                  <a:pt x="71239" y="-4192"/>
                  <a:pt x="72628" y="-4043"/>
                  <a:pt x="73720" y="-3324"/>
                </a:cubicBezTo>
                <a:lnTo>
                  <a:pt x="91281" y="8334"/>
                </a:lnTo>
                <a:lnTo>
                  <a:pt x="108818" y="-3299"/>
                </a:lnTo>
                <a:cubicBezTo>
                  <a:pt x="109910" y="-4018"/>
                  <a:pt x="111299" y="-4167"/>
                  <a:pt x="112514" y="-3646"/>
                </a:cubicBezTo>
                <a:close/>
                <a:moveTo>
                  <a:pt x="103188" y="47625"/>
                </a:moveTo>
                <a:cubicBezTo>
                  <a:pt x="103188" y="48568"/>
                  <a:pt x="103088" y="49485"/>
                  <a:pt x="102865" y="50378"/>
                </a:cubicBezTo>
                <a:cubicBezTo>
                  <a:pt x="97482" y="46162"/>
                  <a:pt x="90711" y="43656"/>
                  <a:pt x="83344" y="43656"/>
                </a:cubicBezTo>
                <a:cubicBezTo>
                  <a:pt x="82203" y="43656"/>
                  <a:pt x="81087" y="43706"/>
                  <a:pt x="79995" y="43830"/>
                </a:cubicBezTo>
                <a:cubicBezTo>
                  <a:pt x="81583" y="39117"/>
                  <a:pt x="86047" y="35719"/>
                  <a:pt x="91281" y="35719"/>
                </a:cubicBezTo>
                <a:cubicBezTo>
                  <a:pt x="97854" y="35719"/>
                  <a:pt x="103188" y="41052"/>
                  <a:pt x="103188" y="47625"/>
                </a:cubicBezTo>
                <a:close/>
                <a:moveTo>
                  <a:pt x="23812" y="127000"/>
                </a:moveTo>
                <a:cubicBezTo>
                  <a:pt x="10666" y="127000"/>
                  <a:pt x="0" y="116334"/>
                  <a:pt x="0" y="103188"/>
                </a:cubicBezTo>
                <a:cubicBezTo>
                  <a:pt x="0" y="92646"/>
                  <a:pt x="6846" y="83691"/>
                  <a:pt x="16346" y="80566"/>
                </a:cubicBezTo>
                <a:cubicBezTo>
                  <a:pt x="16024" y="78904"/>
                  <a:pt x="15875" y="77167"/>
                  <a:pt x="15875" y="75406"/>
                </a:cubicBezTo>
                <a:cubicBezTo>
                  <a:pt x="15875" y="60052"/>
                  <a:pt x="28302" y="47625"/>
                  <a:pt x="43656" y="47625"/>
                </a:cubicBezTo>
                <a:cubicBezTo>
                  <a:pt x="54347" y="47625"/>
                  <a:pt x="63624" y="53653"/>
                  <a:pt x="68263" y="62508"/>
                </a:cubicBezTo>
                <a:cubicBezTo>
                  <a:pt x="71909" y="58266"/>
                  <a:pt x="77316" y="55563"/>
                  <a:pt x="83344" y="55563"/>
                </a:cubicBezTo>
                <a:cubicBezTo>
                  <a:pt x="94307" y="55563"/>
                  <a:pt x="103188" y="64443"/>
                  <a:pt x="103188" y="75406"/>
                </a:cubicBezTo>
                <a:cubicBezTo>
                  <a:pt x="103188" y="76771"/>
                  <a:pt x="103039" y="78085"/>
                  <a:pt x="102791" y="79375"/>
                </a:cubicBezTo>
                <a:cubicBezTo>
                  <a:pt x="102915" y="79375"/>
                  <a:pt x="103063" y="79375"/>
                  <a:pt x="103188" y="79375"/>
                </a:cubicBezTo>
                <a:cubicBezTo>
                  <a:pt x="116334" y="79375"/>
                  <a:pt x="127000" y="90041"/>
                  <a:pt x="127000" y="103188"/>
                </a:cubicBezTo>
                <a:cubicBezTo>
                  <a:pt x="127000" y="116334"/>
                  <a:pt x="116334" y="127000"/>
                  <a:pt x="103188" y="127000"/>
                </a:cubicBezTo>
                <a:lnTo>
                  <a:pt x="23812" y="127000"/>
                </a:ln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41" name="Text 39"/>
          <p:cNvSpPr/>
          <p:nvPr/>
        </p:nvSpPr>
        <p:spPr>
          <a:xfrm>
            <a:off x="7604125" y="1031875"/>
            <a:ext cx="857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EcoWeather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1356950" y="1111250"/>
            <a:ext cx="63500" cy="63500"/>
          </a:xfrm>
          <a:custGeom>
            <a:avLst/>
            <a:gdLst/>
            <a:ahLst/>
            <a:cxnLst/>
            <a:rect l="l" t="t" r="r" b="b"/>
            <a:pathLst>
              <a:path w="63500" h="63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31750"/>
                </a:lnTo>
                <a:cubicBezTo>
                  <a:pt x="63500" y="49273"/>
                  <a:pt x="49273" y="63500"/>
                  <a:pt x="31750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43" name="Text 41"/>
          <p:cNvSpPr/>
          <p:nvPr/>
        </p:nvSpPr>
        <p:spPr>
          <a:xfrm>
            <a:off x="11452200" y="1079500"/>
            <a:ext cx="3889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ONLINE</a:t>
            </a:r>
            <a:endParaRPr lang="en-US" sz="1600" dirty="0"/>
          </a:p>
        </p:txBody>
      </p:sp>
      <p:pic>
        <p:nvPicPr>
          <p:cNvPr id="44" name="Image 0" descr="https://kimi-web-img.moonshot.cn/img/cdsassets.apple.com/1f627398aa59fd0c5c1f30488e8115f5ec8caf6f.png">    </p:cNvPr>
          <p:cNvPicPr>
            <a:picLocks noChangeAspect="1"/>
          </p:cNvPicPr>
          <p:nvPr/>
        </p:nvPicPr>
        <p:blipFill>
          <a:blip r:embed="rId1"/>
          <a:srcRect l="20" r="20" t="0" b="0"/>
          <a:stretch/>
        </p:blipFill>
        <p:spPr>
          <a:xfrm>
            <a:off x="7413625" y="1420813"/>
            <a:ext cx="4349750" cy="8866188"/>
          </a:xfrm>
          <a:prstGeom prst="roundRect">
            <a:avLst>
              <a:gd name="adj" fmla="val 730"/>
            </a:avLst>
          </a:prstGeom>
        </p:spPr>
      </p:pic>
      <p:sp>
        <p:nvSpPr>
          <p:cNvPr id="45" name="Text 42"/>
          <p:cNvSpPr/>
          <p:nvPr/>
        </p:nvSpPr>
        <p:spPr>
          <a:xfrm>
            <a:off x="7389812" y="10346903"/>
            <a:ext cx="4397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E0E0E0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TAP HUMIDITY 3X + PIN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7310438" y="10688216"/>
            <a:ext cx="4556125" cy="1325563"/>
          </a:xfrm>
          <a:custGeom>
            <a:avLst/>
            <a:gdLst/>
            <a:ahLst/>
            <a:cxnLst/>
            <a:rect l="l" t="t" r="r" b="b"/>
            <a:pathLst>
              <a:path w="4556125" h="1325563">
                <a:moveTo>
                  <a:pt x="63494" y="0"/>
                </a:moveTo>
                <a:lnTo>
                  <a:pt x="4492631" y="0"/>
                </a:lnTo>
                <a:cubicBezTo>
                  <a:pt x="4527698" y="0"/>
                  <a:pt x="4556125" y="28427"/>
                  <a:pt x="4556125" y="63494"/>
                </a:cubicBezTo>
                <a:lnTo>
                  <a:pt x="4556125" y="1262068"/>
                </a:lnTo>
                <a:cubicBezTo>
                  <a:pt x="4556125" y="1297135"/>
                  <a:pt x="4527698" y="1325563"/>
                  <a:pt x="4492631" y="1325563"/>
                </a:cubicBezTo>
                <a:lnTo>
                  <a:pt x="63494" y="1325563"/>
                </a:lnTo>
                <a:cubicBezTo>
                  <a:pt x="28427" y="1325563"/>
                  <a:pt x="0" y="1297135"/>
                  <a:pt x="0" y="1262068"/>
                </a:cubicBezTo>
                <a:lnTo>
                  <a:pt x="0" y="63494"/>
                </a:lnTo>
                <a:cubicBezTo>
                  <a:pt x="0" y="28451"/>
                  <a:pt x="28451" y="0"/>
                  <a:pt x="63494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47" name="Shape 44"/>
          <p:cNvSpPr/>
          <p:nvPr/>
        </p:nvSpPr>
        <p:spPr>
          <a:xfrm>
            <a:off x="7318375" y="10696153"/>
            <a:ext cx="4540250" cy="353219"/>
          </a:xfrm>
          <a:custGeom>
            <a:avLst/>
            <a:gdLst/>
            <a:ahLst/>
            <a:cxnLst/>
            <a:rect l="l" t="t" r="r" b="b"/>
            <a:pathLst>
              <a:path w="4540250" h="353219">
                <a:moveTo>
                  <a:pt x="0" y="0"/>
                </a:moveTo>
                <a:lnTo>
                  <a:pt x="4540250" y="0"/>
                </a:lnTo>
                <a:lnTo>
                  <a:pt x="4540250" y="353219"/>
                </a:lnTo>
                <a:lnTo>
                  <a:pt x="0" y="353219"/>
                </a:lnTo>
                <a:lnTo>
                  <a:pt x="0" y="0"/>
                </a:lnTo>
                <a:close/>
              </a:path>
            </a:pathLst>
          </a:custGeom>
          <a:solidFill>
            <a:srgbClr val="01FF41">
              <a:alpha val="20000"/>
            </a:srgbClr>
          </a:solidFill>
          <a:ln/>
        </p:spPr>
      </p:sp>
      <p:sp>
        <p:nvSpPr>
          <p:cNvPr id="48" name="Shape 45"/>
          <p:cNvSpPr/>
          <p:nvPr/>
        </p:nvSpPr>
        <p:spPr>
          <a:xfrm>
            <a:off x="7318375" y="11049372"/>
            <a:ext cx="4540250" cy="7938"/>
          </a:xfrm>
          <a:custGeom>
            <a:avLst/>
            <a:gdLst/>
            <a:ahLst/>
            <a:cxnLst/>
            <a:rect l="l" t="t" r="r" b="b"/>
            <a:pathLst>
              <a:path w="4540250" h="7938">
                <a:moveTo>
                  <a:pt x="0" y="0"/>
                </a:moveTo>
                <a:lnTo>
                  <a:pt x="4540250" y="0"/>
                </a:lnTo>
                <a:lnTo>
                  <a:pt x="4540250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01FF41">
              <a:alpha val="40000"/>
            </a:srgbClr>
          </a:solidFill>
          <a:ln/>
        </p:spPr>
      </p:sp>
      <p:sp>
        <p:nvSpPr>
          <p:cNvPr id="49" name="Shape 46"/>
          <p:cNvSpPr/>
          <p:nvPr/>
        </p:nvSpPr>
        <p:spPr>
          <a:xfrm>
            <a:off x="7397750" y="1080727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2332" y="29418"/>
                </a:moveTo>
                <a:cubicBezTo>
                  <a:pt x="-769" y="26318"/>
                  <a:pt x="-769" y="21282"/>
                  <a:pt x="2332" y="18182"/>
                </a:cubicBezTo>
                <a:cubicBezTo>
                  <a:pt x="5432" y="15081"/>
                  <a:pt x="10468" y="15081"/>
                  <a:pt x="13568" y="18182"/>
                </a:cubicBezTo>
                <a:lnTo>
                  <a:pt x="53256" y="57869"/>
                </a:lnTo>
                <a:cubicBezTo>
                  <a:pt x="56356" y="60970"/>
                  <a:pt x="56356" y="66005"/>
                  <a:pt x="53256" y="69106"/>
                </a:cubicBezTo>
                <a:lnTo>
                  <a:pt x="13568" y="108793"/>
                </a:lnTo>
                <a:cubicBezTo>
                  <a:pt x="10468" y="111894"/>
                  <a:pt x="5432" y="111894"/>
                  <a:pt x="2332" y="108793"/>
                </a:cubicBezTo>
                <a:cubicBezTo>
                  <a:pt x="-769" y="105693"/>
                  <a:pt x="-769" y="100657"/>
                  <a:pt x="2332" y="97557"/>
                </a:cubicBezTo>
                <a:lnTo>
                  <a:pt x="36388" y="63500"/>
                </a:lnTo>
                <a:lnTo>
                  <a:pt x="2332" y="29418"/>
                </a:lnTo>
                <a:close/>
                <a:moveTo>
                  <a:pt x="55563" y="95250"/>
                </a:moveTo>
                <a:lnTo>
                  <a:pt x="119063" y="95250"/>
                </a:lnTo>
                <a:cubicBezTo>
                  <a:pt x="123453" y="95250"/>
                  <a:pt x="127000" y="98797"/>
                  <a:pt x="127000" y="103188"/>
                </a:cubicBezTo>
                <a:cubicBezTo>
                  <a:pt x="127000" y="107578"/>
                  <a:pt x="123453" y="111125"/>
                  <a:pt x="119063" y="111125"/>
                </a:cubicBezTo>
                <a:lnTo>
                  <a:pt x="55563" y="111125"/>
                </a:lnTo>
                <a:cubicBezTo>
                  <a:pt x="51172" y="111125"/>
                  <a:pt x="47625" y="107578"/>
                  <a:pt x="47625" y="103188"/>
                </a:cubicBezTo>
                <a:cubicBezTo>
                  <a:pt x="47625" y="98797"/>
                  <a:pt x="51172" y="95250"/>
                  <a:pt x="55563" y="9525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50" name="Text 47"/>
          <p:cNvSpPr/>
          <p:nvPr/>
        </p:nvSpPr>
        <p:spPr>
          <a:xfrm>
            <a:off x="7604125" y="10759653"/>
            <a:ext cx="1357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EchoSafe Command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11356950" y="10839028"/>
            <a:ext cx="63500" cy="63500"/>
          </a:xfrm>
          <a:custGeom>
            <a:avLst/>
            <a:gdLst/>
            <a:ahLst/>
            <a:cxnLst/>
            <a:rect l="l" t="t" r="r" b="b"/>
            <a:pathLst>
              <a:path w="63500" h="63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31750"/>
                </a:lnTo>
                <a:cubicBezTo>
                  <a:pt x="63500" y="49273"/>
                  <a:pt x="49273" y="63500"/>
                  <a:pt x="31750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52" name="Text 49"/>
          <p:cNvSpPr/>
          <p:nvPr/>
        </p:nvSpPr>
        <p:spPr>
          <a:xfrm>
            <a:off x="11452200" y="10807278"/>
            <a:ext cx="3889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</a:t>
            </a:r>
            <a:endParaRPr lang="en-US" sz="1600" dirty="0"/>
          </a:p>
        </p:txBody>
      </p:sp>
      <p:sp>
        <p:nvSpPr>
          <p:cNvPr id="53" name="Shape 50"/>
          <p:cNvSpPr/>
          <p:nvPr/>
        </p:nvSpPr>
        <p:spPr>
          <a:xfrm>
            <a:off x="7318375" y="11053341"/>
            <a:ext cx="4540250" cy="952500"/>
          </a:xfrm>
          <a:custGeom>
            <a:avLst/>
            <a:gdLst/>
            <a:ahLst/>
            <a:cxnLst/>
            <a:rect l="l" t="t" r="r" b="b"/>
            <a:pathLst>
              <a:path w="4540250" h="952500">
                <a:moveTo>
                  <a:pt x="0" y="0"/>
                </a:moveTo>
                <a:lnTo>
                  <a:pt x="4540250" y="0"/>
                </a:lnTo>
                <a:lnTo>
                  <a:pt x="454025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/>
        </p:spPr>
      </p:sp>
      <p:sp>
        <p:nvSpPr>
          <p:cNvPr id="54" name="Text 51"/>
          <p:cNvSpPr/>
          <p:nvPr/>
        </p:nvSpPr>
        <p:spPr>
          <a:xfrm>
            <a:off x="7413625" y="11148591"/>
            <a:ext cx="440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echo "Is Oregon a one-party consent state?"</a:t>
            </a:r>
            <a:endParaRPr lang="en-US" sz="1600" dirty="0"/>
          </a:p>
        </p:txBody>
      </p:sp>
      <p:sp>
        <p:nvSpPr>
          <p:cNvPr id="55" name="Text 52"/>
          <p:cNvSpPr/>
          <p:nvPr/>
        </p:nvSpPr>
        <p:spPr>
          <a:xfrm>
            <a:off x="7413625" y="11339091"/>
            <a:ext cx="440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Analyzing local statutes...</a:t>
            </a:r>
            <a:endParaRPr lang="en-US" sz="1600" dirty="0"/>
          </a:p>
        </p:txBody>
      </p:sp>
      <p:sp>
        <p:nvSpPr>
          <p:cNvPr id="56" name="Text 53"/>
          <p:cNvSpPr/>
          <p:nvPr/>
        </p:nvSpPr>
        <p:spPr>
          <a:xfrm>
            <a:off x="7413625" y="11529591"/>
            <a:ext cx="440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YES. ORS 165.540 permits recording with one-party consent.</a:t>
            </a:r>
            <a:endParaRPr lang="en-US" sz="1600" dirty="0"/>
          </a:p>
        </p:txBody>
      </p:sp>
      <p:sp>
        <p:nvSpPr>
          <p:cNvPr id="57" name="Text 54"/>
          <p:cNvSpPr/>
          <p:nvPr/>
        </p:nvSpPr>
        <p:spPr>
          <a:xfrm>
            <a:off x="7413625" y="11751841"/>
            <a:ext cx="440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█</a:t>
            </a: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7306469" y="14418469"/>
            <a:ext cx="4564063" cy="928688"/>
          </a:xfrm>
          <a:custGeom>
            <a:avLst/>
            <a:gdLst/>
            <a:ahLst/>
            <a:cxnLst/>
            <a:rect l="l" t="t" r="r" b="b"/>
            <a:pathLst>
              <a:path w="4564063" h="928688">
                <a:moveTo>
                  <a:pt x="31752" y="0"/>
                </a:moveTo>
                <a:lnTo>
                  <a:pt x="4532311" y="0"/>
                </a:lnTo>
                <a:cubicBezTo>
                  <a:pt x="4549847" y="0"/>
                  <a:pt x="4564063" y="14216"/>
                  <a:pt x="4564063" y="31752"/>
                </a:cubicBezTo>
                <a:lnTo>
                  <a:pt x="4564063" y="896936"/>
                </a:lnTo>
                <a:cubicBezTo>
                  <a:pt x="4564063" y="914472"/>
                  <a:pt x="4549847" y="928688"/>
                  <a:pt x="4532311" y="928688"/>
                </a:cubicBezTo>
                <a:lnTo>
                  <a:pt x="31752" y="928688"/>
                </a:lnTo>
                <a:cubicBezTo>
                  <a:pt x="14216" y="928688"/>
                  <a:pt x="0" y="914472"/>
                  <a:pt x="0" y="896936"/>
                </a:cubicBezTo>
                <a:lnTo>
                  <a:pt x="0" y="31752"/>
                </a:lnTo>
                <a:cubicBezTo>
                  <a:pt x="0" y="14228"/>
                  <a:pt x="14228" y="0"/>
                  <a:pt x="31752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FF">
                <a:alpha val="40000"/>
              </a:srgbClr>
            </a:solidFill>
            <a:prstDash val="solid"/>
          </a:ln>
        </p:spPr>
      </p:sp>
      <p:sp>
        <p:nvSpPr>
          <p:cNvPr id="59" name="Text 56"/>
          <p:cNvSpPr/>
          <p:nvPr/>
        </p:nvSpPr>
        <p:spPr>
          <a:xfrm>
            <a:off x="7405688" y="14517688"/>
            <a:ext cx="441325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STEALTH METRICS</a:t>
            </a:r>
            <a:endParaRPr lang="en-US" sz="1600" dirty="0"/>
          </a:p>
        </p:txBody>
      </p:sp>
      <p:sp>
        <p:nvSpPr>
          <p:cNvPr id="60" name="Text 57"/>
          <p:cNvSpPr/>
          <p:nvPr/>
        </p:nvSpPr>
        <p:spPr>
          <a:xfrm>
            <a:off x="7405688" y="14708187"/>
            <a:ext cx="825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Traffic:</a:t>
            </a:r>
            <a:endParaRPr lang="en-US" sz="1600" dirty="0"/>
          </a:p>
        </p:txBody>
      </p:sp>
      <p:sp>
        <p:nvSpPr>
          <p:cNvPr id="61" name="Text 58"/>
          <p:cNvSpPr/>
          <p:nvPr/>
        </p:nvSpPr>
        <p:spPr>
          <a:xfrm>
            <a:off x="11504600" y="14708187"/>
            <a:ext cx="325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 KB</a:t>
            </a:r>
            <a:endParaRPr lang="en-US" sz="1600" dirty="0"/>
          </a:p>
        </p:txBody>
      </p:sp>
      <p:sp>
        <p:nvSpPr>
          <p:cNvPr id="62" name="Text 59"/>
          <p:cNvSpPr/>
          <p:nvPr/>
        </p:nvSpPr>
        <p:spPr>
          <a:xfrm>
            <a:off x="7405688" y="14898688"/>
            <a:ext cx="777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Firewall Status:</a:t>
            </a:r>
            <a:endParaRPr lang="en-US" sz="1600" dirty="0"/>
          </a:p>
        </p:txBody>
      </p:sp>
      <p:sp>
        <p:nvSpPr>
          <p:cNvPr id="63" name="Text 60"/>
          <p:cNvSpPr/>
          <p:nvPr/>
        </p:nvSpPr>
        <p:spPr>
          <a:xfrm>
            <a:off x="11371213" y="14898688"/>
            <a:ext cx="452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ACTIVE</a:t>
            </a:r>
            <a:endParaRPr lang="en-US" sz="1600" dirty="0"/>
          </a:p>
        </p:txBody>
      </p:sp>
      <p:sp>
        <p:nvSpPr>
          <p:cNvPr id="64" name="Text 61"/>
          <p:cNvSpPr/>
          <p:nvPr/>
        </p:nvSpPr>
        <p:spPr>
          <a:xfrm>
            <a:off x="7405688" y="15089188"/>
            <a:ext cx="539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Core:</a:t>
            </a:r>
            <a:endParaRPr lang="en-US" sz="1600" dirty="0"/>
          </a:p>
        </p:txBody>
      </p:sp>
      <p:sp>
        <p:nvSpPr>
          <p:cNvPr id="65" name="Text 62"/>
          <p:cNvSpPr/>
          <p:nvPr/>
        </p:nvSpPr>
        <p:spPr>
          <a:xfrm>
            <a:off x="11304550" y="15089188"/>
            <a:ext cx="523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RUNNING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3375" y="317500"/>
            <a:ext cx="31750" cy="508000"/>
          </a:xfrm>
          <a:custGeom>
            <a:avLst/>
            <a:gdLst/>
            <a:ahLst/>
            <a:cxnLst/>
            <a:rect l="l" t="t" r="r" b="b"/>
            <a:pathLst>
              <a:path w="31750" h="508000">
                <a:moveTo>
                  <a:pt x="0" y="0"/>
                </a:moveTo>
                <a:lnTo>
                  <a:pt x="31750" y="0"/>
                </a:lnTo>
                <a:lnTo>
                  <a:pt x="317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3" name="Text 1"/>
          <p:cNvSpPr/>
          <p:nvPr/>
        </p:nvSpPr>
        <p:spPr>
          <a:xfrm>
            <a:off x="476250" y="317500"/>
            <a:ext cx="11453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FIELD OPERATIONS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76250" y="508000"/>
            <a:ext cx="115411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Operational Scenario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1469" y="956469"/>
            <a:ext cx="6540500" cy="1277938"/>
          </a:xfrm>
          <a:custGeom>
            <a:avLst/>
            <a:gdLst/>
            <a:ahLst/>
            <a:cxnLst/>
            <a:rect l="l" t="t" r="r" b="b"/>
            <a:pathLst>
              <a:path w="6540500" h="1277938">
                <a:moveTo>
                  <a:pt x="31744" y="0"/>
                </a:moveTo>
                <a:lnTo>
                  <a:pt x="6508756" y="0"/>
                </a:lnTo>
                <a:cubicBezTo>
                  <a:pt x="6526288" y="0"/>
                  <a:pt x="6540500" y="14212"/>
                  <a:pt x="6540500" y="31744"/>
                </a:cubicBezTo>
                <a:lnTo>
                  <a:pt x="6540500" y="1246194"/>
                </a:lnTo>
                <a:cubicBezTo>
                  <a:pt x="6540500" y="1263725"/>
                  <a:pt x="6526288" y="1277937"/>
                  <a:pt x="6508756" y="1277938"/>
                </a:cubicBezTo>
                <a:lnTo>
                  <a:pt x="31744" y="1277938"/>
                </a:lnTo>
                <a:cubicBezTo>
                  <a:pt x="14212" y="1277938"/>
                  <a:pt x="0" y="1263725"/>
                  <a:pt x="0" y="1246194"/>
                </a:cubicBezTo>
                <a:lnTo>
                  <a:pt x="0" y="31744"/>
                </a:lnTo>
                <a:cubicBezTo>
                  <a:pt x="0" y="14224"/>
                  <a:pt x="14224" y="0"/>
                  <a:pt x="31744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FF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64344" y="111918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10579" y="190500"/>
                </a:lnTo>
                <a:cubicBezTo>
                  <a:pt x="97110" y="174650"/>
                  <a:pt x="89297" y="154223"/>
                  <a:pt x="89297" y="132606"/>
                </a:cubicBezTo>
                <a:lnTo>
                  <a:pt x="89297" y="121034"/>
                </a:lnTo>
                <a:cubicBezTo>
                  <a:pt x="89297" y="118318"/>
                  <a:pt x="89669" y="115639"/>
                  <a:pt x="90376" y="113109"/>
                </a:cubicBezTo>
                <a:lnTo>
                  <a:pt x="72293" y="113109"/>
                </a:lnTo>
                <a:close/>
                <a:moveTo>
                  <a:pt x="165683" y="181756"/>
                </a:moveTo>
                <a:lnTo>
                  <a:pt x="160734" y="184100"/>
                </a:lnTo>
                <a:lnTo>
                  <a:pt x="160734" y="114114"/>
                </a:lnTo>
                <a:lnTo>
                  <a:pt x="196453" y="126020"/>
                </a:lnTo>
                <a:lnTo>
                  <a:pt x="196453" y="133313"/>
                </a:lnTo>
                <a:cubicBezTo>
                  <a:pt x="196453" y="154074"/>
                  <a:pt x="184472" y="172938"/>
                  <a:pt x="165683" y="181794"/>
                </a:cubicBezTo>
                <a:close/>
                <a:moveTo>
                  <a:pt x="156976" y="96552"/>
                </a:moveTo>
                <a:lnTo>
                  <a:pt x="115305" y="110430"/>
                </a:lnTo>
                <a:cubicBezTo>
                  <a:pt x="110430" y="112068"/>
                  <a:pt x="107156" y="116607"/>
                  <a:pt x="107156" y="121741"/>
                </a:cubicBezTo>
                <a:lnTo>
                  <a:pt x="107156" y="133313"/>
                </a:lnTo>
                <a:cubicBezTo>
                  <a:pt x="107156" y="160995"/>
                  <a:pt x="123155" y="186184"/>
                  <a:pt x="148158" y="197941"/>
                </a:cubicBezTo>
                <a:lnTo>
                  <a:pt x="155042" y="201178"/>
                </a:lnTo>
                <a:cubicBezTo>
                  <a:pt x="156828" y="201997"/>
                  <a:pt x="158762" y="202443"/>
                  <a:pt x="160697" y="202443"/>
                </a:cubicBezTo>
                <a:cubicBezTo>
                  <a:pt x="162632" y="202443"/>
                  <a:pt x="164604" y="201997"/>
                  <a:pt x="166353" y="201178"/>
                </a:cubicBezTo>
                <a:lnTo>
                  <a:pt x="173236" y="197941"/>
                </a:lnTo>
                <a:cubicBezTo>
                  <a:pt x="198313" y="186147"/>
                  <a:pt x="214313" y="160958"/>
                  <a:pt x="214313" y="133276"/>
                </a:cubicBezTo>
                <a:lnTo>
                  <a:pt x="214313" y="121704"/>
                </a:lnTo>
                <a:cubicBezTo>
                  <a:pt x="214313" y="116570"/>
                  <a:pt x="211038" y="112030"/>
                  <a:pt x="206164" y="110393"/>
                </a:cubicBezTo>
                <a:lnTo>
                  <a:pt x="164492" y="96515"/>
                </a:lnTo>
                <a:cubicBezTo>
                  <a:pt x="162037" y="95696"/>
                  <a:pt x="159395" y="95696"/>
                  <a:pt x="156976" y="96515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7" name="Text 5"/>
          <p:cNvSpPr/>
          <p:nvPr/>
        </p:nvSpPr>
        <p:spPr>
          <a:xfrm>
            <a:off x="785813" y="1087438"/>
            <a:ext cx="19288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Subject Profile: "Jane"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52438" y="1436688"/>
            <a:ext cx="6342063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Jane lives in a hostile environment with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FF313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24/7 router monitoring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by her abuser. Every device connection is logged and scrutinized, making traditional help-seeking extremely dangerous.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68313" y="1968500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0"/>
                </a:moveTo>
                <a:cubicBezTo>
                  <a:pt x="58753" y="0"/>
                  <a:pt x="61683" y="1758"/>
                  <a:pt x="63202" y="4558"/>
                </a:cubicBezTo>
                <a:lnTo>
                  <a:pt x="110083" y="91374"/>
                </a:lnTo>
                <a:cubicBezTo>
                  <a:pt x="111537" y="94066"/>
                  <a:pt x="111472" y="97321"/>
                  <a:pt x="109910" y="99947"/>
                </a:cubicBezTo>
                <a:cubicBezTo>
                  <a:pt x="108347" y="102574"/>
                  <a:pt x="105504" y="104180"/>
                  <a:pt x="102443" y="104180"/>
                </a:cubicBezTo>
                <a:lnTo>
                  <a:pt x="8682" y="104180"/>
                </a:lnTo>
                <a:cubicBezTo>
                  <a:pt x="5621" y="104180"/>
                  <a:pt x="2800" y="102574"/>
                  <a:pt x="1215" y="99947"/>
                </a:cubicBezTo>
                <a:cubicBezTo>
                  <a:pt x="-369" y="97321"/>
                  <a:pt x="-412" y="94066"/>
                  <a:pt x="1042" y="91374"/>
                </a:cubicBezTo>
                <a:lnTo>
                  <a:pt x="47923" y="4558"/>
                </a:lnTo>
                <a:cubicBezTo>
                  <a:pt x="49442" y="1758"/>
                  <a:pt x="52372" y="0"/>
                  <a:pt x="55563" y="0"/>
                </a:cubicBezTo>
                <a:close/>
                <a:moveTo>
                  <a:pt x="55563" y="36463"/>
                </a:moveTo>
                <a:cubicBezTo>
                  <a:pt x="52676" y="36463"/>
                  <a:pt x="50354" y="38785"/>
                  <a:pt x="50354" y="41672"/>
                </a:cubicBezTo>
                <a:lnTo>
                  <a:pt x="50354" y="65980"/>
                </a:lnTo>
                <a:cubicBezTo>
                  <a:pt x="50354" y="68867"/>
                  <a:pt x="52676" y="71189"/>
                  <a:pt x="55563" y="71189"/>
                </a:cubicBezTo>
                <a:cubicBezTo>
                  <a:pt x="58449" y="71189"/>
                  <a:pt x="60771" y="68867"/>
                  <a:pt x="60771" y="65980"/>
                </a:cubicBezTo>
                <a:lnTo>
                  <a:pt x="60771" y="41672"/>
                </a:lnTo>
                <a:cubicBezTo>
                  <a:pt x="60771" y="38785"/>
                  <a:pt x="58449" y="36463"/>
                  <a:pt x="55563" y="36463"/>
                </a:cubicBezTo>
                <a:close/>
                <a:moveTo>
                  <a:pt x="61357" y="83344"/>
                </a:moveTo>
                <a:cubicBezTo>
                  <a:pt x="61489" y="81193"/>
                  <a:pt x="60417" y="79146"/>
                  <a:pt x="58573" y="78031"/>
                </a:cubicBezTo>
                <a:cubicBezTo>
                  <a:pt x="56729" y="76915"/>
                  <a:pt x="54418" y="76915"/>
                  <a:pt x="52574" y="78031"/>
                </a:cubicBezTo>
                <a:cubicBezTo>
                  <a:pt x="50730" y="79146"/>
                  <a:pt x="49657" y="81193"/>
                  <a:pt x="49789" y="83344"/>
                </a:cubicBezTo>
                <a:cubicBezTo>
                  <a:pt x="49657" y="85495"/>
                  <a:pt x="50730" y="87541"/>
                  <a:pt x="52574" y="88657"/>
                </a:cubicBezTo>
                <a:cubicBezTo>
                  <a:pt x="54418" y="89772"/>
                  <a:pt x="56729" y="89772"/>
                  <a:pt x="58573" y="88657"/>
                </a:cubicBezTo>
                <a:cubicBezTo>
                  <a:pt x="60417" y="87541"/>
                  <a:pt x="61489" y="85495"/>
                  <a:pt x="61357" y="83344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10" name="Text 8"/>
          <p:cNvSpPr/>
          <p:nvPr/>
        </p:nvSpPr>
        <p:spPr>
          <a:xfrm>
            <a:off x="654844" y="1944688"/>
            <a:ext cx="1857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High-Surveillance Household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21469" y="2337594"/>
            <a:ext cx="6540500" cy="1277938"/>
          </a:xfrm>
          <a:custGeom>
            <a:avLst/>
            <a:gdLst/>
            <a:ahLst/>
            <a:cxnLst/>
            <a:rect l="l" t="t" r="r" b="b"/>
            <a:pathLst>
              <a:path w="6540500" h="1277938">
                <a:moveTo>
                  <a:pt x="31744" y="0"/>
                </a:moveTo>
                <a:lnTo>
                  <a:pt x="6508756" y="0"/>
                </a:lnTo>
                <a:cubicBezTo>
                  <a:pt x="6526288" y="0"/>
                  <a:pt x="6540500" y="14212"/>
                  <a:pt x="6540500" y="31744"/>
                </a:cubicBezTo>
                <a:lnTo>
                  <a:pt x="6540500" y="1246194"/>
                </a:lnTo>
                <a:cubicBezTo>
                  <a:pt x="6540500" y="1263725"/>
                  <a:pt x="6526288" y="1277937"/>
                  <a:pt x="6508756" y="1277938"/>
                </a:cubicBezTo>
                <a:lnTo>
                  <a:pt x="31744" y="1277938"/>
                </a:lnTo>
                <a:cubicBezTo>
                  <a:pt x="14212" y="1277938"/>
                  <a:pt x="0" y="1263725"/>
                  <a:pt x="0" y="1246194"/>
                </a:cubicBezTo>
                <a:lnTo>
                  <a:pt x="0" y="31744"/>
                </a:lnTo>
                <a:cubicBezTo>
                  <a:pt x="0" y="14224"/>
                  <a:pt x="14224" y="0"/>
                  <a:pt x="31744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FF">
                <a:alpha val="40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88156" y="250031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785813" y="2468563"/>
            <a:ext cx="1222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Trigger Event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52438" y="2817813"/>
            <a:ext cx="6342063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 escalation in verbal aggression occurs. Jane needs to know if she can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legally record the argument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her state as evidence for a protection order.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82203" y="3349625"/>
            <a:ext cx="83344" cy="111125"/>
          </a:xfrm>
          <a:custGeom>
            <a:avLst/>
            <a:gdLst/>
            <a:ahLst/>
            <a:cxnLst/>
            <a:rect l="l" t="t" r="r" b="b"/>
            <a:pathLst>
              <a:path w="83344" h="111125">
                <a:moveTo>
                  <a:pt x="41672" y="0"/>
                </a:moveTo>
                <a:cubicBezTo>
                  <a:pt x="30169" y="0"/>
                  <a:pt x="20836" y="9333"/>
                  <a:pt x="20836" y="20836"/>
                </a:cubicBezTo>
                <a:lnTo>
                  <a:pt x="20836" y="48617"/>
                </a:lnTo>
                <a:cubicBezTo>
                  <a:pt x="20836" y="60120"/>
                  <a:pt x="30169" y="69453"/>
                  <a:pt x="41672" y="69453"/>
                </a:cubicBezTo>
                <a:cubicBezTo>
                  <a:pt x="53175" y="69453"/>
                  <a:pt x="62508" y="60120"/>
                  <a:pt x="62508" y="48617"/>
                </a:cubicBezTo>
                <a:lnTo>
                  <a:pt x="62508" y="20836"/>
                </a:lnTo>
                <a:cubicBezTo>
                  <a:pt x="62508" y="9333"/>
                  <a:pt x="53175" y="0"/>
                  <a:pt x="41672" y="0"/>
                </a:cubicBezTo>
                <a:close/>
                <a:moveTo>
                  <a:pt x="10418" y="39936"/>
                </a:moveTo>
                <a:cubicBezTo>
                  <a:pt x="10418" y="37049"/>
                  <a:pt x="8096" y="34727"/>
                  <a:pt x="5209" y="34727"/>
                </a:cubicBezTo>
                <a:cubicBezTo>
                  <a:pt x="2322" y="34727"/>
                  <a:pt x="0" y="37049"/>
                  <a:pt x="0" y="39936"/>
                </a:cubicBezTo>
                <a:lnTo>
                  <a:pt x="0" y="48617"/>
                </a:lnTo>
                <a:cubicBezTo>
                  <a:pt x="0" y="69866"/>
                  <a:pt x="15909" y="87402"/>
                  <a:pt x="36463" y="89964"/>
                </a:cubicBezTo>
                <a:lnTo>
                  <a:pt x="36463" y="100707"/>
                </a:lnTo>
                <a:lnTo>
                  <a:pt x="26045" y="100707"/>
                </a:lnTo>
                <a:cubicBezTo>
                  <a:pt x="23158" y="100707"/>
                  <a:pt x="20836" y="103029"/>
                  <a:pt x="20836" y="105916"/>
                </a:cubicBezTo>
                <a:cubicBezTo>
                  <a:pt x="20836" y="108803"/>
                  <a:pt x="23158" y="111125"/>
                  <a:pt x="26045" y="111125"/>
                </a:cubicBezTo>
                <a:lnTo>
                  <a:pt x="57299" y="111125"/>
                </a:lnTo>
                <a:cubicBezTo>
                  <a:pt x="60185" y="111125"/>
                  <a:pt x="62508" y="108803"/>
                  <a:pt x="62508" y="105916"/>
                </a:cubicBezTo>
                <a:cubicBezTo>
                  <a:pt x="62508" y="103029"/>
                  <a:pt x="60185" y="100707"/>
                  <a:pt x="57299" y="100707"/>
                </a:cubicBezTo>
                <a:lnTo>
                  <a:pt x="46881" y="100707"/>
                </a:lnTo>
                <a:lnTo>
                  <a:pt x="46881" y="89964"/>
                </a:lnTo>
                <a:cubicBezTo>
                  <a:pt x="67435" y="87402"/>
                  <a:pt x="83344" y="69866"/>
                  <a:pt x="83344" y="48617"/>
                </a:cubicBezTo>
                <a:lnTo>
                  <a:pt x="83344" y="39936"/>
                </a:lnTo>
                <a:cubicBezTo>
                  <a:pt x="83344" y="37049"/>
                  <a:pt x="81021" y="34727"/>
                  <a:pt x="78135" y="34727"/>
                </a:cubicBezTo>
                <a:cubicBezTo>
                  <a:pt x="75248" y="34727"/>
                  <a:pt x="72926" y="37049"/>
                  <a:pt x="72926" y="39936"/>
                </a:cubicBezTo>
                <a:lnTo>
                  <a:pt x="72926" y="48617"/>
                </a:lnTo>
                <a:cubicBezTo>
                  <a:pt x="72926" y="65872"/>
                  <a:pt x="58927" y="79871"/>
                  <a:pt x="41672" y="79871"/>
                </a:cubicBezTo>
                <a:cubicBezTo>
                  <a:pt x="24417" y="79871"/>
                  <a:pt x="10418" y="65872"/>
                  <a:pt x="10418" y="48617"/>
                </a:cubicBezTo>
                <a:lnTo>
                  <a:pt x="10418" y="39936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16" name="Text 14"/>
          <p:cNvSpPr/>
          <p:nvPr/>
        </p:nvSpPr>
        <p:spPr>
          <a:xfrm>
            <a:off x="654844" y="3325813"/>
            <a:ext cx="1857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Evidence Gathering Question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1469" y="3718719"/>
            <a:ext cx="6540500" cy="1023938"/>
          </a:xfrm>
          <a:custGeom>
            <a:avLst/>
            <a:gdLst/>
            <a:ahLst/>
            <a:cxnLst/>
            <a:rect l="l" t="t" r="r" b="b"/>
            <a:pathLst>
              <a:path w="6540500" h="1023938">
                <a:moveTo>
                  <a:pt x="31752" y="0"/>
                </a:moveTo>
                <a:lnTo>
                  <a:pt x="6508748" y="0"/>
                </a:lnTo>
                <a:cubicBezTo>
                  <a:pt x="6526284" y="0"/>
                  <a:pt x="6540500" y="14216"/>
                  <a:pt x="6540500" y="31752"/>
                </a:cubicBezTo>
                <a:lnTo>
                  <a:pt x="6540500" y="992185"/>
                </a:lnTo>
                <a:cubicBezTo>
                  <a:pt x="6540500" y="1009722"/>
                  <a:pt x="6526284" y="1023937"/>
                  <a:pt x="6508748" y="1023938"/>
                </a:cubicBezTo>
                <a:lnTo>
                  <a:pt x="31752" y="1023938"/>
                </a:lnTo>
                <a:cubicBezTo>
                  <a:pt x="14216" y="1023938"/>
                  <a:pt x="0" y="1009722"/>
                  <a:pt x="0" y="992185"/>
                </a:cubicBezTo>
                <a:lnTo>
                  <a:pt x="0" y="31752"/>
                </a:lnTo>
                <a:cubicBezTo>
                  <a:pt x="0" y="14228"/>
                  <a:pt x="14228" y="0"/>
                  <a:pt x="31752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12700">
            <a:solidFill>
              <a:srgbClr val="00FF41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476250" y="3881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19" name="Text 17"/>
          <p:cNvSpPr/>
          <p:nvPr/>
        </p:nvSpPr>
        <p:spPr>
          <a:xfrm>
            <a:off x="785813" y="3849688"/>
            <a:ext cx="984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Resolution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52438" y="4198938"/>
            <a:ext cx="6342063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Jane queries the offline DeepSeek model: </a:t>
            </a:r>
            <a:pPr>
              <a:lnSpc>
                <a:spcPct val="140000"/>
              </a:lnSpc>
            </a:pPr>
            <a:r>
              <a:rPr lang="en-US" sz="875" dirty="0">
                <a:solidFill>
                  <a:srgbClr val="00FF41"/>
                </a:solidFill>
                <a:highlight>
                  <a:srgbClr val="01FF41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"Is Oregon a one-party consent state?" 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AI retrieves the answer from the local vector store.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packets left the device.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Jane is informed and safe.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954366" y="952500"/>
            <a:ext cx="4960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Three-Phase Activation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001991" y="1277938"/>
            <a:ext cx="4865688" cy="2174875"/>
          </a:xfrm>
          <a:custGeom>
            <a:avLst/>
            <a:gdLst/>
            <a:ahLst/>
            <a:cxnLst/>
            <a:rect l="l" t="t" r="r" b="b"/>
            <a:pathLst>
              <a:path w="4865688" h="2174875">
                <a:moveTo>
                  <a:pt x="63506" y="0"/>
                </a:moveTo>
                <a:lnTo>
                  <a:pt x="4802181" y="0"/>
                </a:lnTo>
                <a:cubicBezTo>
                  <a:pt x="4837255" y="0"/>
                  <a:pt x="4865688" y="28433"/>
                  <a:pt x="4865688" y="63506"/>
                </a:cubicBezTo>
                <a:lnTo>
                  <a:pt x="4865688" y="2111369"/>
                </a:lnTo>
                <a:cubicBezTo>
                  <a:pt x="4865688" y="2146442"/>
                  <a:pt x="4837255" y="2174875"/>
                  <a:pt x="4802181" y="2174875"/>
                </a:cubicBezTo>
                <a:lnTo>
                  <a:pt x="63506" y="2174875"/>
                </a:lnTo>
                <a:cubicBezTo>
                  <a:pt x="28433" y="2174875"/>
                  <a:pt x="0" y="2146442"/>
                  <a:pt x="0" y="2111369"/>
                </a:cubicBezTo>
                <a:lnTo>
                  <a:pt x="0" y="63506"/>
                </a:lnTo>
                <a:cubicBezTo>
                  <a:pt x="0" y="28456"/>
                  <a:pt x="28456" y="0"/>
                  <a:pt x="63506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FF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9219964" y="1389063"/>
            <a:ext cx="428625" cy="428625"/>
          </a:xfrm>
          <a:custGeom>
            <a:avLst/>
            <a:gdLst/>
            <a:ahLst/>
            <a:cxnLst/>
            <a:rect l="l" t="t" r="r" b="b"/>
            <a:pathLst>
              <a:path w="428625" h="428625">
                <a:moveTo>
                  <a:pt x="214313" y="0"/>
                </a:moveTo>
                <a:lnTo>
                  <a:pt x="214313" y="0"/>
                </a:lnTo>
                <a:cubicBezTo>
                  <a:pt x="332595" y="0"/>
                  <a:pt x="428625" y="96030"/>
                  <a:pt x="428625" y="214313"/>
                </a:cubicBezTo>
                <a:lnTo>
                  <a:pt x="428625" y="214313"/>
                </a:lnTo>
                <a:cubicBezTo>
                  <a:pt x="428625" y="332595"/>
                  <a:pt x="332595" y="428625"/>
                  <a:pt x="214313" y="428625"/>
                </a:cubicBezTo>
                <a:lnTo>
                  <a:pt x="214313" y="428625"/>
                </a:lnTo>
                <a:cubicBezTo>
                  <a:pt x="96030" y="428625"/>
                  <a:pt x="0" y="332595"/>
                  <a:pt x="0" y="214313"/>
                </a:cubicBezTo>
                <a:lnTo>
                  <a:pt x="0" y="214313"/>
                </a:lnTo>
                <a:cubicBezTo>
                  <a:pt x="0" y="96030"/>
                  <a:pt x="96030" y="0"/>
                  <a:pt x="214312" y="0"/>
                </a:cubicBezTo>
                <a:close/>
              </a:path>
            </a:pathLst>
          </a:custGeom>
          <a:solidFill>
            <a:srgbClr val="01FFFF">
              <a:alpha val="20000"/>
            </a:srgbClr>
          </a:solidFill>
          <a:ln w="25400">
            <a:solidFill>
              <a:srgbClr val="00FFFF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9327121" y="15081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11906"/>
                </a:moveTo>
                <a:cubicBezTo>
                  <a:pt x="77093" y="11906"/>
                  <a:pt x="53020" y="25598"/>
                  <a:pt x="35496" y="41895"/>
                </a:cubicBezTo>
                <a:cubicBezTo>
                  <a:pt x="18083" y="58080"/>
                  <a:pt x="6437" y="77391"/>
                  <a:pt x="893" y="90674"/>
                </a:cubicBezTo>
                <a:cubicBezTo>
                  <a:pt x="-335" y="93613"/>
                  <a:pt x="-335" y="96887"/>
                  <a:pt x="893" y="99826"/>
                </a:cubicBezTo>
                <a:cubicBezTo>
                  <a:pt x="6437" y="113109"/>
                  <a:pt x="18083" y="132457"/>
                  <a:pt x="35496" y="148605"/>
                </a:cubicBezTo>
                <a:cubicBezTo>
                  <a:pt x="53020" y="164864"/>
                  <a:pt x="77093" y="178594"/>
                  <a:pt x="107156" y="178594"/>
                </a:cubicBezTo>
                <a:cubicBezTo>
                  <a:pt x="137220" y="178594"/>
                  <a:pt x="161292" y="164902"/>
                  <a:pt x="178817" y="148605"/>
                </a:cubicBezTo>
                <a:cubicBezTo>
                  <a:pt x="196230" y="132420"/>
                  <a:pt x="207876" y="113109"/>
                  <a:pt x="213420" y="99826"/>
                </a:cubicBezTo>
                <a:cubicBezTo>
                  <a:pt x="214647" y="96887"/>
                  <a:pt x="214647" y="93613"/>
                  <a:pt x="213420" y="90674"/>
                </a:cubicBezTo>
                <a:cubicBezTo>
                  <a:pt x="207876" y="77391"/>
                  <a:pt x="196230" y="58043"/>
                  <a:pt x="178817" y="41895"/>
                </a:cubicBezTo>
                <a:cubicBezTo>
                  <a:pt x="161292" y="25636"/>
                  <a:pt x="137220" y="11906"/>
                  <a:pt x="107156" y="11906"/>
                </a:cubicBezTo>
                <a:close/>
                <a:moveTo>
                  <a:pt x="53578" y="95250"/>
                </a:moveTo>
                <a:cubicBezTo>
                  <a:pt x="53578" y="65679"/>
                  <a:pt x="77586" y="41672"/>
                  <a:pt x="107156" y="41672"/>
                </a:cubicBezTo>
                <a:cubicBezTo>
                  <a:pt x="136727" y="41672"/>
                  <a:pt x="160734" y="65679"/>
                  <a:pt x="160734" y="95250"/>
                </a:cubicBezTo>
                <a:cubicBezTo>
                  <a:pt x="160734" y="124821"/>
                  <a:pt x="136727" y="148828"/>
                  <a:pt x="107156" y="148828"/>
                </a:cubicBezTo>
                <a:cubicBezTo>
                  <a:pt x="77586" y="148828"/>
                  <a:pt x="53578" y="124821"/>
                  <a:pt x="53578" y="95250"/>
                </a:cubicBezTo>
                <a:close/>
                <a:moveTo>
                  <a:pt x="107156" y="71438"/>
                </a:moveTo>
                <a:cubicBezTo>
                  <a:pt x="107156" y="84572"/>
                  <a:pt x="96478" y="95250"/>
                  <a:pt x="83344" y="95250"/>
                </a:cubicBezTo>
                <a:cubicBezTo>
                  <a:pt x="79065" y="95250"/>
                  <a:pt x="75047" y="94134"/>
                  <a:pt x="71549" y="92125"/>
                </a:cubicBezTo>
                <a:cubicBezTo>
                  <a:pt x="71177" y="96180"/>
                  <a:pt x="71512" y="100347"/>
                  <a:pt x="72628" y="104477"/>
                </a:cubicBezTo>
                <a:cubicBezTo>
                  <a:pt x="77725" y="123527"/>
                  <a:pt x="97334" y="134838"/>
                  <a:pt x="116384" y="129741"/>
                </a:cubicBezTo>
                <a:cubicBezTo>
                  <a:pt x="135434" y="124644"/>
                  <a:pt x="146745" y="105035"/>
                  <a:pt x="141647" y="85985"/>
                </a:cubicBezTo>
                <a:cubicBezTo>
                  <a:pt x="137108" y="68982"/>
                  <a:pt x="120997" y="58155"/>
                  <a:pt x="104031" y="59643"/>
                </a:cubicBezTo>
                <a:cubicBezTo>
                  <a:pt x="106003" y="63103"/>
                  <a:pt x="107156" y="67121"/>
                  <a:pt x="107156" y="71438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25" name="Text 23"/>
          <p:cNvSpPr/>
          <p:nvPr/>
        </p:nvSpPr>
        <p:spPr>
          <a:xfrm>
            <a:off x="7069460" y="1889125"/>
            <a:ext cx="4730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STEP 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069460" y="2174875"/>
            <a:ext cx="4730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Concealment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073429" y="2460625"/>
            <a:ext cx="4722813" cy="635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Jane opens "EcoWeather" to check the forecast, appearing completely normal to any observer.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953252" y="3192673"/>
            <a:ext cx="962050" cy="123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E0E0E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 INTERFACE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001991" y="3561767"/>
            <a:ext cx="4865688" cy="2174875"/>
          </a:xfrm>
          <a:custGeom>
            <a:avLst/>
            <a:gdLst/>
            <a:ahLst/>
            <a:cxnLst/>
            <a:rect l="l" t="t" r="r" b="b"/>
            <a:pathLst>
              <a:path w="4865688" h="2174875">
                <a:moveTo>
                  <a:pt x="63506" y="0"/>
                </a:moveTo>
                <a:lnTo>
                  <a:pt x="4802181" y="0"/>
                </a:lnTo>
                <a:cubicBezTo>
                  <a:pt x="4837255" y="0"/>
                  <a:pt x="4865688" y="28433"/>
                  <a:pt x="4865688" y="63506"/>
                </a:cubicBezTo>
                <a:lnTo>
                  <a:pt x="4865688" y="2111369"/>
                </a:lnTo>
                <a:cubicBezTo>
                  <a:pt x="4865688" y="2146442"/>
                  <a:pt x="4837255" y="2174875"/>
                  <a:pt x="4802181" y="2174875"/>
                </a:cubicBezTo>
                <a:lnTo>
                  <a:pt x="63506" y="2174875"/>
                </a:lnTo>
                <a:cubicBezTo>
                  <a:pt x="28433" y="2174875"/>
                  <a:pt x="0" y="2146442"/>
                  <a:pt x="0" y="2111369"/>
                </a:cubicBezTo>
                <a:lnTo>
                  <a:pt x="0" y="63506"/>
                </a:lnTo>
                <a:cubicBezTo>
                  <a:pt x="0" y="28456"/>
                  <a:pt x="28456" y="0"/>
                  <a:pt x="63506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9219964" y="3672892"/>
            <a:ext cx="428625" cy="428625"/>
          </a:xfrm>
          <a:custGeom>
            <a:avLst/>
            <a:gdLst/>
            <a:ahLst/>
            <a:cxnLst/>
            <a:rect l="l" t="t" r="r" b="b"/>
            <a:pathLst>
              <a:path w="428625" h="428625">
                <a:moveTo>
                  <a:pt x="214313" y="0"/>
                </a:moveTo>
                <a:lnTo>
                  <a:pt x="214313" y="0"/>
                </a:lnTo>
                <a:cubicBezTo>
                  <a:pt x="332595" y="0"/>
                  <a:pt x="428625" y="96030"/>
                  <a:pt x="428625" y="214313"/>
                </a:cubicBezTo>
                <a:lnTo>
                  <a:pt x="428625" y="214313"/>
                </a:lnTo>
                <a:cubicBezTo>
                  <a:pt x="428625" y="332595"/>
                  <a:pt x="332595" y="428625"/>
                  <a:pt x="214313" y="428625"/>
                </a:cubicBezTo>
                <a:lnTo>
                  <a:pt x="214313" y="428625"/>
                </a:lnTo>
                <a:cubicBezTo>
                  <a:pt x="96030" y="428625"/>
                  <a:pt x="0" y="332595"/>
                  <a:pt x="0" y="214313"/>
                </a:cubicBezTo>
                <a:lnTo>
                  <a:pt x="0" y="214313"/>
                </a:lnTo>
                <a:cubicBezTo>
                  <a:pt x="0" y="96030"/>
                  <a:pt x="96030" y="0"/>
                  <a:pt x="214312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9362839" y="379195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5953" y="23812"/>
                </a:moveTo>
                <a:cubicBezTo>
                  <a:pt x="5953" y="10678"/>
                  <a:pt x="16632" y="0"/>
                  <a:pt x="29766" y="0"/>
                </a:cubicBezTo>
                <a:lnTo>
                  <a:pt x="113109" y="0"/>
                </a:lnTo>
                <a:cubicBezTo>
                  <a:pt x="126243" y="0"/>
                  <a:pt x="136922" y="10678"/>
                  <a:pt x="136922" y="23812"/>
                </a:cubicBezTo>
                <a:lnTo>
                  <a:pt x="136922" y="166688"/>
                </a:lnTo>
                <a:cubicBezTo>
                  <a:pt x="136922" y="179822"/>
                  <a:pt x="126243" y="190500"/>
                  <a:pt x="113109" y="190500"/>
                </a:cubicBezTo>
                <a:lnTo>
                  <a:pt x="29766" y="190500"/>
                </a:lnTo>
                <a:cubicBezTo>
                  <a:pt x="16632" y="190500"/>
                  <a:pt x="5953" y="179822"/>
                  <a:pt x="5953" y="166688"/>
                </a:cubicBezTo>
                <a:lnTo>
                  <a:pt x="5953" y="23812"/>
                </a:lnTo>
                <a:close/>
                <a:moveTo>
                  <a:pt x="29766" y="23812"/>
                </a:moveTo>
                <a:lnTo>
                  <a:pt x="29766" y="136922"/>
                </a:lnTo>
                <a:lnTo>
                  <a:pt x="113109" y="136922"/>
                </a:lnTo>
                <a:lnTo>
                  <a:pt x="113109" y="23812"/>
                </a:lnTo>
                <a:lnTo>
                  <a:pt x="29766" y="23812"/>
                </a:lnTo>
                <a:close/>
                <a:moveTo>
                  <a:pt x="71438" y="175617"/>
                </a:moveTo>
                <a:cubicBezTo>
                  <a:pt x="78023" y="175617"/>
                  <a:pt x="83344" y="170297"/>
                  <a:pt x="83344" y="163711"/>
                </a:cubicBezTo>
                <a:cubicBezTo>
                  <a:pt x="83344" y="157125"/>
                  <a:pt x="78023" y="151805"/>
                  <a:pt x="71438" y="151805"/>
                </a:cubicBezTo>
                <a:cubicBezTo>
                  <a:pt x="64852" y="151805"/>
                  <a:pt x="59531" y="157125"/>
                  <a:pt x="59531" y="163711"/>
                </a:cubicBezTo>
                <a:cubicBezTo>
                  <a:pt x="59531" y="170297"/>
                  <a:pt x="64852" y="175617"/>
                  <a:pt x="71438" y="175617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2" name="Text 30"/>
          <p:cNvSpPr/>
          <p:nvPr/>
        </p:nvSpPr>
        <p:spPr>
          <a:xfrm>
            <a:off x="7069460" y="4172955"/>
            <a:ext cx="4730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STEP 2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69460" y="4458705"/>
            <a:ext cx="4730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Activation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73429" y="4744455"/>
            <a:ext cx="4722813" cy="635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She inputs the covert safe sequence. The interface shifts to EchoSafe Command.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096127" y="5476565"/>
            <a:ext cx="676300" cy="123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 MODE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001991" y="5845659"/>
            <a:ext cx="4865688" cy="2174875"/>
          </a:xfrm>
          <a:custGeom>
            <a:avLst/>
            <a:gdLst/>
            <a:ahLst/>
            <a:cxnLst/>
            <a:rect l="l" t="t" r="r" b="b"/>
            <a:pathLst>
              <a:path w="4865688" h="2174875">
                <a:moveTo>
                  <a:pt x="63506" y="0"/>
                </a:moveTo>
                <a:lnTo>
                  <a:pt x="4802181" y="0"/>
                </a:lnTo>
                <a:cubicBezTo>
                  <a:pt x="4837255" y="0"/>
                  <a:pt x="4865688" y="28433"/>
                  <a:pt x="4865688" y="63506"/>
                </a:cubicBezTo>
                <a:lnTo>
                  <a:pt x="4865688" y="2111369"/>
                </a:lnTo>
                <a:cubicBezTo>
                  <a:pt x="4865688" y="2146442"/>
                  <a:pt x="4837255" y="2174875"/>
                  <a:pt x="4802181" y="2174875"/>
                </a:cubicBezTo>
                <a:lnTo>
                  <a:pt x="63506" y="2174875"/>
                </a:lnTo>
                <a:cubicBezTo>
                  <a:pt x="28433" y="2174875"/>
                  <a:pt x="0" y="2146442"/>
                  <a:pt x="0" y="2111369"/>
                </a:cubicBezTo>
                <a:lnTo>
                  <a:pt x="0" y="63506"/>
                </a:lnTo>
                <a:cubicBezTo>
                  <a:pt x="0" y="28456"/>
                  <a:pt x="28456" y="0"/>
                  <a:pt x="63506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9219964" y="5956784"/>
            <a:ext cx="428625" cy="428625"/>
          </a:xfrm>
          <a:custGeom>
            <a:avLst/>
            <a:gdLst/>
            <a:ahLst/>
            <a:cxnLst/>
            <a:rect l="l" t="t" r="r" b="b"/>
            <a:pathLst>
              <a:path w="428625" h="428625">
                <a:moveTo>
                  <a:pt x="214313" y="0"/>
                </a:moveTo>
                <a:lnTo>
                  <a:pt x="214313" y="0"/>
                </a:lnTo>
                <a:cubicBezTo>
                  <a:pt x="332595" y="0"/>
                  <a:pt x="428625" y="96030"/>
                  <a:pt x="428625" y="214313"/>
                </a:cubicBezTo>
                <a:lnTo>
                  <a:pt x="428625" y="214313"/>
                </a:lnTo>
                <a:cubicBezTo>
                  <a:pt x="428625" y="332595"/>
                  <a:pt x="332595" y="428625"/>
                  <a:pt x="214313" y="428625"/>
                </a:cubicBezTo>
                <a:lnTo>
                  <a:pt x="214313" y="428625"/>
                </a:lnTo>
                <a:cubicBezTo>
                  <a:pt x="96030" y="428625"/>
                  <a:pt x="0" y="332595"/>
                  <a:pt x="0" y="214313"/>
                </a:cubicBezTo>
                <a:lnTo>
                  <a:pt x="0" y="214313"/>
                </a:lnTo>
                <a:cubicBezTo>
                  <a:pt x="0" y="96030"/>
                  <a:pt x="96030" y="0"/>
                  <a:pt x="214312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9339027" y="607584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9" name="Text 37"/>
          <p:cNvSpPr/>
          <p:nvPr/>
        </p:nvSpPr>
        <p:spPr>
          <a:xfrm>
            <a:off x="7069460" y="6456846"/>
            <a:ext cx="4730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STEP 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069460" y="6742596"/>
            <a:ext cx="4730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Protection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073429" y="7028346"/>
            <a:ext cx="4722813" cy="635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0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Jane queries the offline AI and receives legal guidance with zero network footprint.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124714" y="7760457"/>
            <a:ext cx="619125" cy="123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AIR-GAPPED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6223" y="329736"/>
            <a:ext cx="32974" cy="527578"/>
          </a:xfrm>
          <a:custGeom>
            <a:avLst/>
            <a:gdLst/>
            <a:ahLst/>
            <a:cxnLst/>
            <a:rect l="l" t="t" r="r" b="b"/>
            <a:pathLst>
              <a:path w="32974" h="527578">
                <a:moveTo>
                  <a:pt x="0" y="0"/>
                </a:moveTo>
                <a:lnTo>
                  <a:pt x="32974" y="0"/>
                </a:lnTo>
                <a:lnTo>
                  <a:pt x="32974" y="527578"/>
                </a:lnTo>
                <a:lnTo>
                  <a:pt x="0" y="527578"/>
                </a:lnTo>
                <a:lnTo>
                  <a:pt x="0" y="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" name="Text 1"/>
          <p:cNvSpPr/>
          <p:nvPr/>
        </p:nvSpPr>
        <p:spPr>
          <a:xfrm>
            <a:off x="494604" y="329736"/>
            <a:ext cx="11425363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AI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94604" y="527578"/>
            <a:ext cx="11516041" cy="3297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37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Neural Core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858" y="993331"/>
            <a:ext cx="11524284" cy="403927"/>
          </a:xfrm>
          <a:custGeom>
            <a:avLst/>
            <a:gdLst/>
            <a:ahLst/>
            <a:cxnLst/>
            <a:rect l="l" t="t" r="r" b="b"/>
            <a:pathLst>
              <a:path w="11524284" h="403927">
                <a:moveTo>
                  <a:pt x="65949" y="0"/>
                </a:moveTo>
                <a:lnTo>
                  <a:pt x="11458335" y="0"/>
                </a:lnTo>
                <a:cubicBezTo>
                  <a:pt x="11494758" y="0"/>
                  <a:pt x="11524284" y="29526"/>
                  <a:pt x="11524284" y="65949"/>
                </a:cubicBezTo>
                <a:lnTo>
                  <a:pt x="11524284" y="337978"/>
                </a:lnTo>
                <a:cubicBezTo>
                  <a:pt x="11524284" y="374401"/>
                  <a:pt x="11494758" y="403927"/>
                  <a:pt x="11458335" y="403927"/>
                </a:cubicBezTo>
                <a:lnTo>
                  <a:pt x="65949" y="403927"/>
                </a:lnTo>
                <a:cubicBezTo>
                  <a:pt x="29526" y="403927"/>
                  <a:pt x="0" y="374401"/>
                  <a:pt x="0" y="337978"/>
                </a:cubicBezTo>
                <a:lnTo>
                  <a:pt x="0" y="65949"/>
                </a:lnTo>
                <a:cubicBezTo>
                  <a:pt x="0" y="29551"/>
                  <a:pt x="29551" y="0"/>
                  <a:pt x="65949" y="0"/>
                </a:cubicBezTo>
                <a:close/>
              </a:path>
            </a:pathLst>
          </a:custGeom>
          <a:solidFill>
            <a:srgbClr val="01FFFF">
              <a:alpha val="10196"/>
            </a:srgbClr>
          </a:solidFill>
          <a:ln w="12700">
            <a:solidFill>
              <a:srgbClr val="00FF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57509" y="1112860"/>
            <a:ext cx="164868" cy="164868"/>
          </a:xfrm>
          <a:custGeom>
            <a:avLst/>
            <a:gdLst/>
            <a:ahLst/>
            <a:cxnLst/>
            <a:rect l="l" t="t" r="r" b="b"/>
            <a:pathLst>
              <a:path w="164868" h="164868">
                <a:moveTo>
                  <a:pt x="38641" y="18032"/>
                </a:moveTo>
                <a:cubicBezTo>
                  <a:pt x="38641" y="8082"/>
                  <a:pt x="46723" y="0"/>
                  <a:pt x="56673" y="0"/>
                </a:cubicBezTo>
                <a:lnTo>
                  <a:pt x="64402" y="0"/>
                </a:lnTo>
                <a:cubicBezTo>
                  <a:pt x="70101" y="0"/>
                  <a:pt x="74706" y="4605"/>
                  <a:pt x="74706" y="10304"/>
                </a:cubicBezTo>
                <a:lnTo>
                  <a:pt x="74706" y="154564"/>
                </a:lnTo>
                <a:cubicBezTo>
                  <a:pt x="74706" y="160263"/>
                  <a:pt x="70101" y="164868"/>
                  <a:pt x="64402" y="164868"/>
                </a:cubicBezTo>
                <a:lnTo>
                  <a:pt x="54097" y="164868"/>
                </a:lnTo>
                <a:cubicBezTo>
                  <a:pt x="44502" y="164868"/>
                  <a:pt x="36419" y="158299"/>
                  <a:pt x="34133" y="149412"/>
                </a:cubicBezTo>
                <a:cubicBezTo>
                  <a:pt x="33907" y="149412"/>
                  <a:pt x="33714" y="149412"/>
                  <a:pt x="33489" y="149412"/>
                </a:cubicBezTo>
                <a:cubicBezTo>
                  <a:pt x="19256" y="149412"/>
                  <a:pt x="7728" y="137884"/>
                  <a:pt x="7728" y="123651"/>
                </a:cubicBezTo>
                <a:cubicBezTo>
                  <a:pt x="7728" y="117855"/>
                  <a:pt x="9660" y="112510"/>
                  <a:pt x="12880" y="108195"/>
                </a:cubicBezTo>
                <a:cubicBezTo>
                  <a:pt x="6633" y="103493"/>
                  <a:pt x="2576" y="96023"/>
                  <a:pt x="2576" y="87586"/>
                </a:cubicBezTo>
                <a:cubicBezTo>
                  <a:pt x="2576" y="77636"/>
                  <a:pt x="8243" y="68974"/>
                  <a:pt x="16487" y="64691"/>
                </a:cubicBezTo>
                <a:cubicBezTo>
                  <a:pt x="14201" y="60827"/>
                  <a:pt x="12880" y="56319"/>
                  <a:pt x="12880" y="51521"/>
                </a:cubicBezTo>
                <a:cubicBezTo>
                  <a:pt x="12880" y="37289"/>
                  <a:pt x="24408" y="25761"/>
                  <a:pt x="38641" y="25761"/>
                </a:cubicBezTo>
                <a:lnTo>
                  <a:pt x="38641" y="18032"/>
                </a:lnTo>
                <a:close/>
                <a:moveTo>
                  <a:pt x="126227" y="18032"/>
                </a:moveTo>
                <a:lnTo>
                  <a:pt x="126227" y="25761"/>
                </a:lnTo>
                <a:cubicBezTo>
                  <a:pt x="140460" y="25761"/>
                  <a:pt x="151988" y="37289"/>
                  <a:pt x="151988" y="51521"/>
                </a:cubicBezTo>
                <a:cubicBezTo>
                  <a:pt x="151988" y="56351"/>
                  <a:pt x="150668" y="60860"/>
                  <a:pt x="148381" y="64691"/>
                </a:cubicBezTo>
                <a:cubicBezTo>
                  <a:pt x="156657" y="68974"/>
                  <a:pt x="162292" y="77604"/>
                  <a:pt x="162292" y="87586"/>
                </a:cubicBezTo>
                <a:cubicBezTo>
                  <a:pt x="162292" y="96023"/>
                  <a:pt x="158235" y="103493"/>
                  <a:pt x="151988" y="108195"/>
                </a:cubicBezTo>
                <a:cubicBezTo>
                  <a:pt x="155208" y="112510"/>
                  <a:pt x="157140" y="117855"/>
                  <a:pt x="157140" y="123651"/>
                </a:cubicBezTo>
                <a:cubicBezTo>
                  <a:pt x="157140" y="137884"/>
                  <a:pt x="145612" y="149412"/>
                  <a:pt x="131379" y="149412"/>
                </a:cubicBezTo>
                <a:cubicBezTo>
                  <a:pt x="131154" y="149412"/>
                  <a:pt x="130961" y="149412"/>
                  <a:pt x="130735" y="149412"/>
                </a:cubicBezTo>
                <a:cubicBezTo>
                  <a:pt x="128449" y="158299"/>
                  <a:pt x="120367" y="164868"/>
                  <a:pt x="110771" y="164868"/>
                </a:cubicBezTo>
                <a:lnTo>
                  <a:pt x="100467" y="164868"/>
                </a:lnTo>
                <a:cubicBezTo>
                  <a:pt x="94767" y="164868"/>
                  <a:pt x="90162" y="160263"/>
                  <a:pt x="90162" y="154564"/>
                </a:cubicBezTo>
                <a:lnTo>
                  <a:pt x="90162" y="10304"/>
                </a:lnTo>
                <a:cubicBezTo>
                  <a:pt x="90162" y="4605"/>
                  <a:pt x="94767" y="0"/>
                  <a:pt x="100467" y="0"/>
                </a:cubicBezTo>
                <a:lnTo>
                  <a:pt x="108195" y="0"/>
                </a:lnTo>
                <a:cubicBezTo>
                  <a:pt x="118145" y="0"/>
                  <a:pt x="126227" y="8082"/>
                  <a:pt x="126227" y="18032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7" name="Text 5"/>
          <p:cNvSpPr/>
          <p:nvPr/>
        </p:nvSpPr>
        <p:spPr>
          <a:xfrm>
            <a:off x="741907" y="1096373"/>
            <a:ext cx="374250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Why Dual Models?</a:t>
            </a:r>
            <a:pPr>
              <a:lnSpc>
                <a:spcPct val="13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Specialized quantization for specialized tasks.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37980" y="1508544"/>
            <a:ext cx="5687951" cy="5185103"/>
          </a:xfrm>
          <a:custGeom>
            <a:avLst/>
            <a:gdLst/>
            <a:ahLst/>
            <a:cxnLst/>
            <a:rect l="l" t="t" r="r" b="b"/>
            <a:pathLst>
              <a:path w="5687951" h="5185103">
                <a:moveTo>
                  <a:pt x="65955" y="0"/>
                </a:moveTo>
                <a:lnTo>
                  <a:pt x="5621997" y="0"/>
                </a:lnTo>
                <a:cubicBezTo>
                  <a:pt x="5658422" y="0"/>
                  <a:pt x="5687951" y="29529"/>
                  <a:pt x="5687951" y="65955"/>
                </a:cubicBezTo>
                <a:lnTo>
                  <a:pt x="5687951" y="5119149"/>
                </a:lnTo>
                <a:cubicBezTo>
                  <a:pt x="5687951" y="5155575"/>
                  <a:pt x="5658422" y="5185103"/>
                  <a:pt x="5621997" y="5185103"/>
                </a:cubicBezTo>
                <a:lnTo>
                  <a:pt x="65955" y="5185103"/>
                </a:lnTo>
                <a:cubicBezTo>
                  <a:pt x="29529" y="5185103"/>
                  <a:pt x="0" y="5155575"/>
                  <a:pt x="0" y="5119149"/>
                </a:cubicBezTo>
                <a:lnTo>
                  <a:pt x="0" y="65955"/>
                </a:lnTo>
                <a:cubicBezTo>
                  <a:pt x="0" y="29529"/>
                  <a:pt x="29529" y="0"/>
                  <a:pt x="65955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2858595" y="1656925"/>
            <a:ext cx="642986" cy="642986"/>
          </a:xfrm>
          <a:custGeom>
            <a:avLst/>
            <a:gdLst/>
            <a:ahLst/>
            <a:cxnLst/>
            <a:rect l="l" t="t" r="r" b="b"/>
            <a:pathLst>
              <a:path w="642986" h="642986">
                <a:moveTo>
                  <a:pt x="321493" y="0"/>
                </a:moveTo>
                <a:lnTo>
                  <a:pt x="321493" y="0"/>
                </a:lnTo>
                <a:cubicBezTo>
                  <a:pt x="498930" y="0"/>
                  <a:pt x="642986" y="144056"/>
                  <a:pt x="642986" y="321493"/>
                </a:cubicBezTo>
                <a:lnTo>
                  <a:pt x="642986" y="321493"/>
                </a:lnTo>
                <a:cubicBezTo>
                  <a:pt x="642986" y="498930"/>
                  <a:pt x="498930" y="642986"/>
                  <a:pt x="321493" y="642986"/>
                </a:cubicBezTo>
                <a:lnTo>
                  <a:pt x="321493" y="642986"/>
                </a:lnTo>
                <a:cubicBezTo>
                  <a:pt x="144056" y="642986"/>
                  <a:pt x="0" y="498930"/>
                  <a:pt x="0" y="321493"/>
                </a:cubicBezTo>
                <a:lnTo>
                  <a:pt x="0" y="321493"/>
                </a:lnTo>
                <a:cubicBezTo>
                  <a:pt x="0" y="144056"/>
                  <a:pt x="144056" y="0"/>
                  <a:pt x="321493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058497" y="1854767"/>
            <a:ext cx="247302" cy="247302"/>
          </a:xfrm>
          <a:custGeom>
            <a:avLst/>
            <a:gdLst/>
            <a:ahLst/>
            <a:cxnLst/>
            <a:rect l="l" t="t" r="r" b="b"/>
            <a:pathLst>
              <a:path w="247302" h="247302">
                <a:moveTo>
                  <a:pt x="57961" y="27049"/>
                </a:moveTo>
                <a:cubicBezTo>
                  <a:pt x="57961" y="12124"/>
                  <a:pt x="70085" y="0"/>
                  <a:pt x="85010" y="0"/>
                </a:cubicBezTo>
                <a:lnTo>
                  <a:pt x="96602" y="0"/>
                </a:lnTo>
                <a:cubicBezTo>
                  <a:pt x="105152" y="0"/>
                  <a:pt x="112059" y="6907"/>
                  <a:pt x="112059" y="15456"/>
                </a:cubicBezTo>
                <a:lnTo>
                  <a:pt x="112059" y="231846"/>
                </a:lnTo>
                <a:cubicBezTo>
                  <a:pt x="112059" y="240395"/>
                  <a:pt x="105152" y="247302"/>
                  <a:pt x="96602" y="247302"/>
                </a:cubicBezTo>
                <a:lnTo>
                  <a:pt x="81146" y="247302"/>
                </a:lnTo>
                <a:cubicBezTo>
                  <a:pt x="66752" y="247302"/>
                  <a:pt x="54629" y="237449"/>
                  <a:pt x="51199" y="224118"/>
                </a:cubicBezTo>
                <a:cubicBezTo>
                  <a:pt x="50861" y="224118"/>
                  <a:pt x="50571" y="224118"/>
                  <a:pt x="50233" y="224118"/>
                </a:cubicBezTo>
                <a:cubicBezTo>
                  <a:pt x="28884" y="224118"/>
                  <a:pt x="11592" y="206826"/>
                  <a:pt x="11592" y="185477"/>
                </a:cubicBezTo>
                <a:cubicBezTo>
                  <a:pt x="11592" y="176782"/>
                  <a:pt x="14490" y="168764"/>
                  <a:pt x="19320" y="162292"/>
                </a:cubicBezTo>
                <a:cubicBezTo>
                  <a:pt x="9950" y="155240"/>
                  <a:pt x="3864" y="144034"/>
                  <a:pt x="3864" y="131379"/>
                </a:cubicBezTo>
                <a:cubicBezTo>
                  <a:pt x="3864" y="116454"/>
                  <a:pt x="12365" y="103461"/>
                  <a:pt x="24730" y="97037"/>
                </a:cubicBezTo>
                <a:cubicBezTo>
                  <a:pt x="21301" y="91241"/>
                  <a:pt x="19320" y="84479"/>
                  <a:pt x="19320" y="77282"/>
                </a:cubicBezTo>
                <a:cubicBezTo>
                  <a:pt x="19320" y="55933"/>
                  <a:pt x="36612" y="38641"/>
                  <a:pt x="57961" y="38641"/>
                </a:cubicBezTo>
                <a:lnTo>
                  <a:pt x="57961" y="27049"/>
                </a:lnTo>
                <a:close/>
                <a:moveTo>
                  <a:pt x="189341" y="27049"/>
                </a:moveTo>
                <a:lnTo>
                  <a:pt x="189341" y="38641"/>
                </a:lnTo>
                <a:cubicBezTo>
                  <a:pt x="210690" y="38641"/>
                  <a:pt x="227982" y="55933"/>
                  <a:pt x="227982" y="77282"/>
                </a:cubicBezTo>
                <a:cubicBezTo>
                  <a:pt x="227982" y="84527"/>
                  <a:pt x="226001" y="91289"/>
                  <a:pt x="222572" y="97037"/>
                </a:cubicBezTo>
                <a:cubicBezTo>
                  <a:pt x="234985" y="103461"/>
                  <a:pt x="243438" y="116406"/>
                  <a:pt x="243438" y="131379"/>
                </a:cubicBezTo>
                <a:cubicBezTo>
                  <a:pt x="243438" y="144034"/>
                  <a:pt x="237352" y="155240"/>
                  <a:pt x="227982" y="162292"/>
                </a:cubicBezTo>
                <a:cubicBezTo>
                  <a:pt x="232812" y="168764"/>
                  <a:pt x="235710" y="176782"/>
                  <a:pt x="235710" y="185477"/>
                </a:cubicBezTo>
                <a:cubicBezTo>
                  <a:pt x="235710" y="206826"/>
                  <a:pt x="218418" y="224118"/>
                  <a:pt x="197069" y="224118"/>
                </a:cubicBezTo>
                <a:cubicBezTo>
                  <a:pt x="196731" y="224118"/>
                  <a:pt x="196441" y="224118"/>
                  <a:pt x="196103" y="224118"/>
                </a:cubicBezTo>
                <a:cubicBezTo>
                  <a:pt x="192674" y="237449"/>
                  <a:pt x="180550" y="247302"/>
                  <a:pt x="166156" y="247302"/>
                </a:cubicBezTo>
                <a:lnTo>
                  <a:pt x="150700" y="247302"/>
                </a:lnTo>
                <a:cubicBezTo>
                  <a:pt x="142150" y="247302"/>
                  <a:pt x="135243" y="240395"/>
                  <a:pt x="135243" y="231846"/>
                </a:cubicBezTo>
                <a:lnTo>
                  <a:pt x="135243" y="15456"/>
                </a:lnTo>
                <a:cubicBezTo>
                  <a:pt x="135243" y="6907"/>
                  <a:pt x="142150" y="0"/>
                  <a:pt x="150700" y="0"/>
                </a:cubicBezTo>
                <a:lnTo>
                  <a:pt x="162292" y="0"/>
                </a:lnTo>
                <a:cubicBezTo>
                  <a:pt x="177217" y="0"/>
                  <a:pt x="189341" y="12124"/>
                  <a:pt x="189341" y="27049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11" name="Text 9"/>
          <p:cNvSpPr/>
          <p:nvPr/>
        </p:nvSpPr>
        <p:spPr>
          <a:xfrm>
            <a:off x="428657" y="2407075"/>
            <a:ext cx="5506596" cy="263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58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Strategist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45144" y="2703838"/>
            <a:ext cx="5473623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9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DeepSeek-R1-Distill-Qwen-1.5B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82239" y="3004722"/>
            <a:ext cx="5399432" cy="1112860"/>
          </a:xfrm>
          <a:custGeom>
            <a:avLst/>
            <a:gdLst/>
            <a:ahLst/>
            <a:cxnLst/>
            <a:rect l="l" t="t" r="r" b="b"/>
            <a:pathLst>
              <a:path w="5399432" h="1112860">
                <a:moveTo>
                  <a:pt x="32974" y="0"/>
                </a:moveTo>
                <a:lnTo>
                  <a:pt x="5366458" y="0"/>
                </a:lnTo>
                <a:cubicBezTo>
                  <a:pt x="5384669" y="0"/>
                  <a:pt x="5399432" y="14763"/>
                  <a:pt x="5399432" y="32974"/>
                </a:cubicBezTo>
                <a:lnTo>
                  <a:pt x="5399432" y="1079886"/>
                </a:lnTo>
                <a:cubicBezTo>
                  <a:pt x="5399432" y="1098097"/>
                  <a:pt x="5384669" y="1112860"/>
                  <a:pt x="5366458" y="1112860"/>
                </a:cubicBezTo>
                <a:lnTo>
                  <a:pt x="32974" y="1112860"/>
                </a:lnTo>
                <a:cubicBezTo>
                  <a:pt x="14763" y="1112860"/>
                  <a:pt x="0" y="1098097"/>
                  <a:pt x="0" y="1079886"/>
                </a:cubicBezTo>
                <a:lnTo>
                  <a:pt x="0" y="32974"/>
                </a:lnTo>
                <a:cubicBezTo>
                  <a:pt x="0" y="14763"/>
                  <a:pt x="14763" y="0"/>
                  <a:pt x="32974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593525" y="3140738"/>
            <a:ext cx="148381" cy="131895"/>
          </a:xfrm>
          <a:custGeom>
            <a:avLst/>
            <a:gdLst/>
            <a:ahLst/>
            <a:cxnLst/>
            <a:rect l="l" t="t" r="r" b="b"/>
            <a:pathLst>
              <a:path w="148381" h="131895">
                <a:moveTo>
                  <a:pt x="43690" y="39517"/>
                </a:moveTo>
                <a:lnTo>
                  <a:pt x="38873" y="34700"/>
                </a:lnTo>
                <a:cubicBezTo>
                  <a:pt x="35653" y="31480"/>
                  <a:pt x="35653" y="26250"/>
                  <a:pt x="38873" y="23030"/>
                </a:cubicBezTo>
                <a:lnTo>
                  <a:pt x="68420" y="-6543"/>
                </a:lnTo>
                <a:cubicBezTo>
                  <a:pt x="71640" y="-9763"/>
                  <a:pt x="76870" y="-9763"/>
                  <a:pt x="80090" y="-6543"/>
                </a:cubicBezTo>
                <a:lnTo>
                  <a:pt x="84907" y="-1700"/>
                </a:lnTo>
                <a:cubicBezTo>
                  <a:pt x="88127" y="1520"/>
                  <a:pt x="88127" y="6749"/>
                  <a:pt x="84907" y="9969"/>
                </a:cubicBezTo>
                <a:lnTo>
                  <a:pt x="55360" y="39517"/>
                </a:lnTo>
                <a:cubicBezTo>
                  <a:pt x="52140" y="42737"/>
                  <a:pt x="46910" y="42737"/>
                  <a:pt x="43690" y="39517"/>
                </a:cubicBezTo>
                <a:close/>
                <a:moveTo>
                  <a:pt x="71099" y="54535"/>
                </a:moveTo>
                <a:lnTo>
                  <a:pt x="63011" y="46446"/>
                </a:lnTo>
                <a:lnTo>
                  <a:pt x="91862" y="17595"/>
                </a:lnTo>
                <a:lnTo>
                  <a:pt x="122621" y="48353"/>
                </a:lnTo>
                <a:lnTo>
                  <a:pt x="93769" y="77205"/>
                </a:lnTo>
                <a:lnTo>
                  <a:pt x="85680" y="69116"/>
                </a:lnTo>
                <a:lnTo>
                  <a:pt x="25915" y="128881"/>
                </a:lnTo>
                <a:cubicBezTo>
                  <a:pt x="21897" y="132899"/>
                  <a:pt x="15379" y="132899"/>
                  <a:pt x="11335" y="128881"/>
                </a:cubicBezTo>
                <a:cubicBezTo>
                  <a:pt x="7290" y="124862"/>
                  <a:pt x="7316" y="118344"/>
                  <a:pt x="11335" y="114300"/>
                </a:cubicBezTo>
                <a:lnTo>
                  <a:pt x="71099" y="54535"/>
                </a:lnTo>
                <a:close/>
                <a:moveTo>
                  <a:pt x="100698" y="96499"/>
                </a:moveTo>
                <a:cubicBezTo>
                  <a:pt x="97478" y="93279"/>
                  <a:pt x="97478" y="88050"/>
                  <a:pt x="100698" y="84830"/>
                </a:cubicBezTo>
                <a:lnTo>
                  <a:pt x="130246" y="55282"/>
                </a:lnTo>
                <a:cubicBezTo>
                  <a:pt x="133466" y="52062"/>
                  <a:pt x="138695" y="52062"/>
                  <a:pt x="141915" y="55282"/>
                </a:cubicBezTo>
                <a:lnTo>
                  <a:pt x="146733" y="60100"/>
                </a:lnTo>
                <a:cubicBezTo>
                  <a:pt x="149953" y="63320"/>
                  <a:pt x="149953" y="68549"/>
                  <a:pt x="146733" y="71769"/>
                </a:cubicBezTo>
                <a:lnTo>
                  <a:pt x="117185" y="101342"/>
                </a:lnTo>
                <a:cubicBezTo>
                  <a:pt x="113965" y="104562"/>
                  <a:pt x="108736" y="104562"/>
                  <a:pt x="105516" y="101342"/>
                </a:cubicBezTo>
                <a:lnTo>
                  <a:pt x="100698" y="96525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15" name="Text 13"/>
          <p:cNvSpPr/>
          <p:nvPr/>
        </p:nvSpPr>
        <p:spPr>
          <a:xfrm>
            <a:off x="816097" y="3107765"/>
            <a:ext cx="1335432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Role: Legal Reasoning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85282" y="3371554"/>
            <a:ext cx="5259294" cy="6429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DeepSeek demonstrates superior chain-of-thought (CoT) reasoning compared to Llama in logic benchmarks. We leverage this to parse complex, pre-loaded legal PDFs (RAG) to ensure victims receive </a:t>
            </a:r>
            <a:pPr>
              <a:lnSpc>
                <a:spcPct val="140000"/>
              </a:lnSpc>
            </a:pPr>
            <a:r>
              <a:rPr lang="en-US" sz="1039" dirty="0">
                <a:solidFill>
                  <a:srgbClr val="00FF41"/>
                </a:solidFill>
                <a:highlight>
                  <a:srgbClr val="01FF41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accurate, non-hallucinated legal protocols </a:t>
            </a:r>
            <a:pPr>
              <a:lnSpc>
                <a:spcPct val="14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82239" y="4224746"/>
            <a:ext cx="5399432" cy="1228268"/>
          </a:xfrm>
          <a:custGeom>
            <a:avLst/>
            <a:gdLst/>
            <a:ahLst/>
            <a:cxnLst/>
            <a:rect l="l" t="t" r="r" b="b"/>
            <a:pathLst>
              <a:path w="5399432" h="1228268">
                <a:moveTo>
                  <a:pt x="32979" y="0"/>
                </a:moveTo>
                <a:lnTo>
                  <a:pt x="5366453" y="0"/>
                </a:lnTo>
                <a:cubicBezTo>
                  <a:pt x="5384667" y="0"/>
                  <a:pt x="5399432" y="14765"/>
                  <a:pt x="5399432" y="32979"/>
                </a:cubicBezTo>
                <a:lnTo>
                  <a:pt x="5399432" y="1195289"/>
                </a:lnTo>
                <a:cubicBezTo>
                  <a:pt x="5399432" y="1213503"/>
                  <a:pt x="5384667" y="1228268"/>
                  <a:pt x="5366453" y="1228268"/>
                </a:cubicBezTo>
                <a:lnTo>
                  <a:pt x="32979" y="1228268"/>
                </a:lnTo>
                <a:cubicBezTo>
                  <a:pt x="14765" y="1228268"/>
                  <a:pt x="0" y="1213503"/>
                  <a:pt x="0" y="1195289"/>
                </a:cubicBezTo>
                <a:lnTo>
                  <a:pt x="0" y="32979"/>
                </a:lnTo>
                <a:cubicBezTo>
                  <a:pt x="0" y="14765"/>
                  <a:pt x="14765" y="0"/>
                  <a:pt x="32979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01769" y="4360763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65947" y="0"/>
                </a:moveTo>
                <a:cubicBezTo>
                  <a:pt x="67132" y="0"/>
                  <a:pt x="68317" y="258"/>
                  <a:pt x="69399" y="747"/>
                </a:cubicBezTo>
                <a:lnTo>
                  <a:pt x="117932" y="21330"/>
                </a:lnTo>
                <a:cubicBezTo>
                  <a:pt x="123600" y="23726"/>
                  <a:pt x="127824" y="29316"/>
                  <a:pt x="127799" y="36065"/>
                </a:cubicBezTo>
                <a:cubicBezTo>
                  <a:pt x="127670" y="61619"/>
                  <a:pt x="117159" y="108375"/>
                  <a:pt x="72774" y="129628"/>
                </a:cubicBezTo>
                <a:cubicBezTo>
                  <a:pt x="68472" y="131688"/>
                  <a:pt x="63474" y="131688"/>
                  <a:pt x="59172" y="129628"/>
                </a:cubicBezTo>
                <a:cubicBezTo>
                  <a:pt x="14761" y="108375"/>
                  <a:pt x="4276" y="61619"/>
                  <a:pt x="4147" y="36065"/>
                </a:cubicBezTo>
                <a:cubicBezTo>
                  <a:pt x="4122" y="29316"/>
                  <a:pt x="8346" y="23726"/>
                  <a:pt x="14014" y="21330"/>
                </a:cubicBezTo>
                <a:lnTo>
                  <a:pt x="62521" y="747"/>
                </a:lnTo>
                <a:cubicBezTo>
                  <a:pt x="63603" y="258"/>
                  <a:pt x="64762" y="0"/>
                  <a:pt x="65947" y="0"/>
                </a:cubicBezTo>
                <a:close/>
                <a:moveTo>
                  <a:pt x="65947" y="17208"/>
                </a:moveTo>
                <a:lnTo>
                  <a:pt x="65947" y="114609"/>
                </a:lnTo>
                <a:cubicBezTo>
                  <a:pt x="101497" y="97401"/>
                  <a:pt x="111054" y="59275"/>
                  <a:pt x="111286" y="36451"/>
                </a:cubicBezTo>
                <a:lnTo>
                  <a:pt x="65947" y="17234"/>
                </a:lnTo>
                <a:lnTo>
                  <a:pt x="65947" y="17234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19" name="Text 17"/>
          <p:cNvSpPr/>
          <p:nvPr/>
        </p:nvSpPr>
        <p:spPr>
          <a:xfrm>
            <a:off x="816097" y="4327789"/>
            <a:ext cx="750150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Capabilities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85282" y="4624552"/>
            <a:ext cx="14838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30379" y="4591578"/>
            <a:ext cx="2192746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Statute analysis &amp; precedent retrieval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85282" y="4888341"/>
            <a:ext cx="14838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30379" y="4855367"/>
            <a:ext cx="198666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Safety planning &amp; risk assessment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85282" y="5152130"/>
            <a:ext cx="14838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30379" y="5119156"/>
            <a:ext cx="2052609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Evidence documentation protocols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78118" y="6259838"/>
            <a:ext cx="5407675" cy="296763"/>
          </a:xfrm>
          <a:custGeom>
            <a:avLst/>
            <a:gdLst/>
            <a:ahLst/>
            <a:cxnLst/>
            <a:rect l="l" t="t" r="r" b="b"/>
            <a:pathLst>
              <a:path w="5407675" h="296763">
                <a:moveTo>
                  <a:pt x="32973" y="0"/>
                </a:moveTo>
                <a:lnTo>
                  <a:pt x="5374702" y="0"/>
                </a:lnTo>
                <a:cubicBezTo>
                  <a:pt x="5392913" y="0"/>
                  <a:pt x="5407675" y="14763"/>
                  <a:pt x="5407675" y="32973"/>
                </a:cubicBezTo>
                <a:lnTo>
                  <a:pt x="5407675" y="263789"/>
                </a:lnTo>
                <a:cubicBezTo>
                  <a:pt x="5407675" y="282000"/>
                  <a:pt x="5392913" y="296763"/>
                  <a:pt x="5374702" y="296763"/>
                </a:cubicBezTo>
                <a:lnTo>
                  <a:pt x="32973" y="296763"/>
                </a:lnTo>
                <a:cubicBezTo>
                  <a:pt x="14763" y="296763"/>
                  <a:pt x="0" y="282000"/>
                  <a:pt x="0" y="263789"/>
                </a:cubicBezTo>
                <a:lnTo>
                  <a:pt x="0" y="32973"/>
                </a:lnTo>
                <a:cubicBezTo>
                  <a:pt x="0" y="14775"/>
                  <a:pt x="14775" y="0"/>
                  <a:pt x="32973" y="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27" name="Shape 25"/>
          <p:cNvSpPr/>
          <p:nvPr/>
        </p:nvSpPr>
        <p:spPr>
          <a:xfrm>
            <a:off x="2553975" y="6350515"/>
            <a:ext cx="115408" cy="115408"/>
          </a:xfrm>
          <a:custGeom>
            <a:avLst/>
            <a:gdLst/>
            <a:ahLst/>
            <a:cxnLst/>
            <a:rect l="l" t="t" r="r" b="b"/>
            <a:pathLst>
              <a:path w="115408" h="115408">
                <a:moveTo>
                  <a:pt x="39671" y="5410"/>
                </a:moveTo>
                <a:cubicBezTo>
                  <a:pt x="39671" y="2412"/>
                  <a:pt x="37260" y="0"/>
                  <a:pt x="34262" y="0"/>
                </a:cubicBezTo>
                <a:cubicBezTo>
                  <a:pt x="31264" y="0"/>
                  <a:pt x="28852" y="2412"/>
                  <a:pt x="28852" y="5410"/>
                </a:cubicBezTo>
                <a:lnTo>
                  <a:pt x="28852" y="14426"/>
                </a:lnTo>
                <a:cubicBezTo>
                  <a:pt x="20895" y="14426"/>
                  <a:pt x="14426" y="20895"/>
                  <a:pt x="14426" y="28852"/>
                </a:cubicBezTo>
                <a:lnTo>
                  <a:pt x="5410" y="28852"/>
                </a:lnTo>
                <a:cubicBezTo>
                  <a:pt x="2412" y="28852"/>
                  <a:pt x="0" y="31264"/>
                  <a:pt x="0" y="34262"/>
                </a:cubicBezTo>
                <a:cubicBezTo>
                  <a:pt x="0" y="37260"/>
                  <a:pt x="2412" y="39671"/>
                  <a:pt x="5410" y="39671"/>
                </a:cubicBezTo>
                <a:lnTo>
                  <a:pt x="14426" y="39671"/>
                </a:lnTo>
                <a:lnTo>
                  <a:pt x="14426" y="52294"/>
                </a:lnTo>
                <a:lnTo>
                  <a:pt x="5410" y="52294"/>
                </a:lnTo>
                <a:cubicBezTo>
                  <a:pt x="2412" y="52294"/>
                  <a:pt x="0" y="54706"/>
                  <a:pt x="0" y="57704"/>
                </a:cubicBezTo>
                <a:cubicBezTo>
                  <a:pt x="0" y="60702"/>
                  <a:pt x="2412" y="63114"/>
                  <a:pt x="5410" y="63114"/>
                </a:cubicBezTo>
                <a:lnTo>
                  <a:pt x="14426" y="63114"/>
                </a:lnTo>
                <a:lnTo>
                  <a:pt x="14426" y="75736"/>
                </a:lnTo>
                <a:lnTo>
                  <a:pt x="5410" y="75736"/>
                </a:lnTo>
                <a:cubicBezTo>
                  <a:pt x="2412" y="75736"/>
                  <a:pt x="0" y="78148"/>
                  <a:pt x="0" y="81146"/>
                </a:cubicBezTo>
                <a:cubicBezTo>
                  <a:pt x="0" y="84144"/>
                  <a:pt x="2412" y="86556"/>
                  <a:pt x="5410" y="86556"/>
                </a:cubicBezTo>
                <a:lnTo>
                  <a:pt x="14426" y="86556"/>
                </a:lnTo>
                <a:cubicBezTo>
                  <a:pt x="14426" y="94513"/>
                  <a:pt x="20895" y="100982"/>
                  <a:pt x="28852" y="100982"/>
                </a:cubicBezTo>
                <a:lnTo>
                  <a:pt x="28852" y="109998"/>
                </a:lnTo>
                <a:cubicBezTo>
                  <a:pt x="28852" y="112996"/>
                  <a:pt x="31264" y="115408"/>
                  <a:pt x="34262" y="115408"/>
                </a:cubicBezTo>
                <a:cubicBezTo>
                  <a:pt x="37260" y="115408"/>
                  <a:pt x="39671" y="112996"/>
                  <a:pt x="39671" y="109998"/>
                </a:cubicBezTo>
                <a:lnTo>
                  <a:pt x="39671" y="100982"/>
                </a:lnTo>
                <a:lnTo>
                  <a:pt x="52294" y="100982"/>
                </a:lnTo>
                <a:lnTo>
                  <a:pt x="52294" y="109998"/>
                </a:lnTo>
                <a:cubicBezTo>
                  <a:pt x="52294" y="112996"/>
                  <a:pt x="54706" y="115408"/>
                  <a:pt x="57704" y="115408"/>
                </a:cubicBezTo>
                <a:cubicBezTo>
                  <a:pt x="60702" y="115408"/>
                  <a:pt x="63114" y="112996"/>
                  <a:pt x="63114" y="109998"/>
                </a:cubicBezTo>
                <a:lnTo>
                  <a:pt x="63114" y="100982"/>
                </a:lnTo>
                <a:lnTo>
                  <a:pt x="75736" y="100982"/>
                </a:lnTo>
                <a:lnTo>
                  <a:pt x="75736" y="109998"/>
                </a:lnTo>
                <a:cubicBezTo>
                  <a:pt x="75736" y="112996"/>
                  <a:pt x="78148" y="115408"/>
                  <a:pt x="81146" y="115408"/>
                </a:cubicBezTo>
                <a:cubicBezTo>
                  <a:pt x="84144" y="115408"/>
                  <a:pt x="86556" y="112996"/>
                  <a:pt x="86556" y="109998"/>
                </a:cubicBezTo>
                <a:lnTo>
                  <a:pt x="86556" y="100982"/>
                </a:lnTo>
                <a:cubicBezTo>
                  <a:pt x="94513" y="100982"/>
                  <a:pt x="100982" y="94513"/>
                  <a:pt x="100982" y="86556"/>
                </a:cubicBezTo>
                <a:lnTo>
                  <a:pt x="109998" y="86556"/>
                </a:lnTo>
                <a:cubicBezTo>
                  <a:pt x="112996" y="86556"/>
                  <a:pt x="115408" y="84144"/>
                  <a:pt x="115408" y="81146"/>
                </a:cubicBezTo>
                <a:cubicBezTo>
                  <a:pt x="115408" y="78148"/>
                  <a:pt x="112996" y="75736"/>
                  <a:pt x="109998" y="75736"/>
                </a:cubicBezTo>
                <a:lnTo>
                  <a:pt x="100982" y="75736"/>
                </a:lnTo>
                <a:lnTo>
                  <a:pt x="100982" y="63114"/>
                </a:lnTo>
                <a:lnTo>
                  <a:pt x="109998" y="63114"/>
                </a:lnTo>
                <a:cubicBezTo>
                  <a:pt x="112996" y="63114"/>
                  <a:pt x="115408" y="60702"/>
                  <a:pt x="115408" y="57704"/>
                </a:cubicBezTo>
                <a:cubicBezTo>
                  <a:pt x="115408" y="54706"/>
                  <a:pt x="112996" y="52294"/>
                  <a:pt x="109998" y="52294"/>
                </a:cubicBezTo>
                <a:lnTo>
                  <a:pt x="100982" y="52294"/>
                </a:lnTo>
                <a:lnTo>
                  <a:pt x="100982" y="39671"/>
                </a:lnTo>
                <a:lnTo>
                  <a:pt x="109998" y="39671"/>
                </a:lnTo>
                <a:cubicBezTo>
                  <a:pt x="112996" y="39671"/>
                  <a:pt x="115408" y="37260"/>
                  <a:pt x="115408" y="34262"/>
                </a:cubicBezTo>
                <a:cubicBezTo>
                  <a:pt x="115408" y="31264"/>
                  <a:pt x="112996" y="28852"/>
                  <a:pt x="109998" y="28852"/>
                </a:cubicBezTo>
                <a:lnTo>
                  <a:pt x="100982" y="28852"/>
                </a:lnTo>
                <a:cubicBezTo>
                  <a:pt x="100982" y="20895"/>
                  <a:pt x="94513" y="14426"/>
                  <a:pt x="86556" y="14426"/>
                </a:cubicBezTo>
                <a:lnTo>
                  <a:pt x="86556" y="5410"/>
                </a:lnTo>
                <a:cubicBezTo>
                  <a:pt x="86556" y="2412"/>
                  <a:pt x="84144" y="0"/>
                  <a:pt x="81146" y="0"/>
                </a:cubicBezTo>
                <a:cubicBezTo>
                  <a:pt x="78148" y="0"/>
                  <a:pt x="75736" y="2412"/>
                  <a:pt x="75736" y="5410"/>
                </a:cubicBezTo>
                <a:lnTo>
                  <a:pt x="75736" y="14426"/>
                </a:lnTo>
                <a:lnTo>
                  <a:pt x="63114" y="14426"/>
                </a:lnTo>
                <a:lnTo>
                  <a:pt x="63114" y="5410"/>
                </a:lnTo>
                <a:cubicBezTo>
                  <a:pt x="63114" y="2412"/>
                  <a:pt x="60702" y="0"/>
                  <a:pt x="57704" y="0"/>
                </a:cubicBezTo>
                <a:cubicBezTo>
                  <a:pt x="54706" y="0"/>
                  <a:pt x="52294" y="2412"/>
                  <a:pt x="52294" y="5410"/>
                </a:cubicBezTo>
                <a:lnTo>
                  <a:pt x="52294" y="14426"/>
                </a:lnTo>
                <a:lnTo>
                  <a:pt x="39671" y="14426"/>
                </a:lnTo>
                <a:lnTo>
                  <a:pt x="39671" y="5410"/>
                </a:lnTo>
                <a:close/>
                <a:moveTo>
                  <a:pt x="36065" y="28852"/>
                </a:moveTo>
                <a:lnTo>
                  <a:pt x="79343" y="28852"/>
                </a:lnTo>
                <a:cubicBezTo>
                  <a:pt x="83332" y="28852"/>
                  <a:pt x="86556" y="32075"/>
                  <a:pt x="86556" y="36065"/>
                </a:cubicBezTo>
                <a:lnTo>
                  <a:pt x="86556" y="79343"/>
                </a:lnTo>
                <a:cubicBezTo>
                  <a:pt x="86556" y="83332"/>
                  <a:pt x="83332" y="86556"/>
                  <a:pt x="79343" y="86556"/>
                </a:cubicBezTo>
                <a:lnTo>
                  <a:pt x="36065" y="86556"/>
                </a:lnTo>
                <a:cubicBezTo>
                  <a:pt x="32075" y="86556"/>
                  <a:pt x="28852" y="83332"/>
                  <a:pt x="28852" y="79343"/>
                </a:cubicBezTo>
                <a:lnTo>
                  <a:pt x="28852" y="36065"/>
                </a:lnTo>
                <a:cubicBezTo>
                  <a:pt x="28852" y="32075"/>
                  <a:pt x="32075" y="28852"/>
                  <a:pt x="36065" y="28852"/>
                </a:cubicBezTo>
                <a:close/>
                <a:moveTo>
                  <a:pt x="39671" y="39671"/>
                </a:moveTo>
                <a:lnTo>
                  <a:pt x="39671" y="75736"/>
                </a:lnTo>
                <a:lnTo>
                  <a:pt x="75736" y="75736"/>
                </a:lnTo>
                <a:lnTo>
                  <a:pt x="75736" y="39671"/>
                </a:lnTo>
                <a:lnTo>
                  <a:pt x="39671" y="39671"/>
                </a:lnTo>
                <a:close/>
              </a:path>
            </a:pathLst>
          </a:custGeom>
          <a:solidFill>
            <a:srgbClr val="121212"/>
          </a:solidFill>
          <a:ln/>
        </p:spPr>
      </p:sp>
      <p:sp>
        <p:nvSpPr>
          <p:cNvPr id="28" name="Text 26"/>
          <p:cNvSpPr/>
          <p:nvPr/>
        </p:nvSpPr>
        <p:spPr>
          <a:xfrm>
            <a:off x="684997" y="6325785"/>
            <a:ext cx="5163701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9" b="1" dirty="0">
                <a:solidFill>
                  <a:srgbClr val="12121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LOGIC PROCESSING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70641" y="1508544"/>
            <a:ext cx="5687951" cy="5185103"/>
          </a:xfrm>
          <a:custGeom>
            <a:avLst/>
            <a:gdLst/>
            <a:ahLst/>
            <a:cxnLst/>
            <a:rect l="l" t="t" r="r" b="b"/>
            <a:pathLst>
              <a:path w="5687951" h="5185103">
                <a:moveTo>
                  <a:pt x="65955" y="0"/>
                </a:moveTo>
                <a:lnTo>
                  <a:pt x="5621997" y="0"/>
                </a:lnTo>
                <a:cubicBezTo>
                  <a:pt x="5658422" y="0"/>
                  <a:pt x="5687951" y="29529"/>
                  <a:pt x="5687951" y="65955"/>
                </a:cubicBezTo>
                <a:lnTo>
                  <a:pt x="5687951" y="5119149"/>
                </a:lnTo>
                <a:cubicBezTo>
                  <a:pt x="5687951" y="5155575"/>
                  <a:pt x="5658422" y="5185103"/>
                  <a:pt x="5621997" y="5185103"/>
                </a:cubicBezTo>
                <a:lnTo>
                  <a:pt x="65955" y="5185103"/>
                </a:lnTo>
                <a:cubicBezTo>
                  <a:pt x="29529" y="5185103"/>
                  <a:pt x="0" y="5155575"/>
                  <a:pt x="0" y="5119149"/>
                </a:cubicBezTo>
                <a:lnTo>
                  <a:pt x="0" y="65955"/>
                </a:lnTo>
                <a:cubicBezTo>
                  <a:pt x="0" y="29529"/>
                  <a:pt x="29529" y="0"/>
                  <a:pt x="65955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FF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691257" y="1656925"/>
            <a:ext cx="642986" cy="642986"/>
          </a:xfrm>
          <a:custGeom>
            <a:avLst/>
            <a:gdLst/>
            <a:ahLst/>
            <a:cxnLst/>
            <a:rect l="l" t="t" r="r" b="b"/>
            <a:pathLst>
              <a:path w="642986" h="642986">
                <a:moveTo>
                  <a:pt x="321493" y="0"/>
                </a:moveTo>
                <a:lnTo>
                  <a:pt x="321493" y="0"/>
                </a:lnTo>
                <a:cubicBezTo>
                  <a:pt x="498930" y="0"/>
                  <a:pt x="642986" y="144056"/>
                  <a:pt x="642986" y="321493"/>
                </a:cubicBezTo>
                <a:lnTo>
                  <a:pt x="642986" y="321493"/>
                </a:lnTo>
                <a:cubicBezTo>
                  <a:pt x="642986" y="498930"/>
                  <a:pt x="498930" y="642986"/>
                  <a:pt x="321493" y="642986"/>
                </a:cubicBezTo>
                <a:lnTo>
                  <a:pt x="321493" y="642986"/>
                </a:lnTo>
                <a:cubicBezTo>
                  <a:pt x="144056" y="642986"/>
                  <a:pt x="0" y="498930"/>
                  <a:pt x="0" y="321493"/>
                </a:cubicBezTo>
                <a:lnTo>
                  <a:pt x="0" y="321493"/>
                </a:lnTo>
                <a:cubicBezTo>
                  <a:pt x="0" y="144056"/>
                  <a:pt x="144056" y="0"/>
                  <a:pt x="321493" y="0"/>
                </a:cubicBezTo>
                <a:close/>
              </a:path>
            </a:pathLst>
          </a:custGeom>
          <a:solidFill>
            <a:srgbClr val="01FFFF">
              <a:alpha val="20000"/>
            </a:srgbClr>
          </a:solidFill>
          <a:ln w="25400">
            <a:solidFill>
              <a:srgbClr val="00FFFF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8891159" y="1854767"/>
            <a:ext cx="247302" cy="247302"/>
          </a:xfrm>
          <a:custGeom>
            <a:avLst/>
            <a:gdLst/>
            <a:ahLst/>
            <a:cxnLst/>
            <a:rect l="l" t="t" r="r" b="b"/>
            <a:pathLst>
              <a:path w="247302" h="247302">
                <a:moveTo>
                  <a:pt x="116406" y="42070"/>
                </a:moveTo>
                <a:lnTo>
                  <a:pt x="123651" y="52069"/>
                </a:lnTo>
                <a:lnTo>
                  <a:pt x="130896" y="42070"/>
                </a:lnTo>
                <a:cubicBezTo>
                  <a:pt x="142972" y="25358"/>
                  <a:pt x="162389" y="15456"/>
                  <a:pt x="183013" y="15456"/>
                </a:cubicBezTo>
                <a:cubicBezTo>
                  <a:pt x="218515" y="15456"/>
                  <a:pt x="247302" y="44244"/>
                  <a:pt x="247302" y="79745"/>
                </a:cubicBezTo>
                <a:lnTo>
                  <a:pt x="247302" y="81001"/>
                </a:lnTo>
                <a:cubicBezTo>
                  <a:pt x="247302" y="135195"/>
                  <a:pt x="179729" y="198132"/>
                  <a:pt x="144469" y="225035"/>
                </a:cubicBezTo>
                <a:cubicBezTo>
                  <a:pt x="138480" y="229576"/>
                  <a:pt x="131138" y="231846"/>
                  <a:pt x="123651" y="231846"/>
                </a:cubicBezTo>
                <a:cubicBezTo>
                  <a:pt x="116164" y="231846"/>
                  <a:pt x="108774" y="229624"/>
                  <a:pt x="102833" y="225035"/>
                </a:cubicBezTo>
                <a:cubicBezTo>
                  <a:pt x="67573" y="198132"/>
                  <a:pt x="0" y="135195"/>
                  <a:pt x="0" y="81001"/>
                </a:cubicBezTo>
                <a:lnTo>
                  <a:pt x="0" y="79745"/>
                </a:lnTo>
                <a:cubicBezTo>
                  <a:pt x="0" y="44244"/>
                  <a:pt x="28788" y="15456"/>
                  <a:pt x="64289" y="15456"/>
                </a:cubicBezTo>
                <a:cubicBezTo>
                  <a:pt x="84914" y="15456"/>
                  <a:pt x="104331" y="25358"/>
                  <a:pt x="116406" y="42070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6261319" y="2407075"/>
            <a:ext cx="5506596" cy="263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58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Companion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277806" y="2703838"/>
            <a:ext cx="5473623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9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Llama-3-8B 4-bit Quantized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14901" y="3004722"/>
            <a:ext cx="5399432" cy="898531"/>
          </a:xfrm>
          <a:custGeom>
            <a:avLst/>
            <a:gdLst/>
            <a:ahLst/>
            <a:cxnLst/>
            <a:rect l="l" t="t" r="r" b="b"/>
            <a:pathLst>
              <a:path w="5399432" h="898531">
                <a:moveTo>
                  <a:pt x="32976" y="0"/>
                </a:moveTo>
                <a:lnTo>
                  <a:pt x="5366456" y="0"/>
                </a:lnTo>
                <a:cubicBezTo>
                  <a:pt x="5384668" y="0"/>
                  <a:pt x="5399432" y="14764"/>
                  <a:pt x="5399432" y="32976"/>
                </a:cubicBezTo>
                <a:lnTo>
                  <a:pt x="5399432" y="865555"/>
                </a:lnTo>
                <a:cubicBezTo>
                  <a:pt x="5399432" y="883768"/>
                  <a:pt x="5384668" y="898531"/>
                  <a:pt x="5366456" y="898531"/>
                </a:cubicBezTo>
                <a:lnTo>
                  <a:pt x="32976" y="898531"/>
                </a:lnTo>
                <a:cubicBezTo>
                  <a:pt x="14764" y="898531"/>
                  <a:pt x="0" y="883768"/>
                  <a:pt x="0" y="865555"/>
                </a:cubicBezTo>
                <a:lnTo>
                  <a:pt x="0" y="32976"/>
                </a:lnTo>
                <a:cubicBezTo>
                  <a:pt x="0" y="14776"/>
                  <a:pt x="14776" y="0"/>
                  <a:pt x="32976" y="0"/>
                </a:cubicBezTo>
                <a:close/>
              </a:path>
            </a:pathLst>
          </a:custGeom>
          <a:solidFill>
            <a:srgbClr val="01FFFF">
              <a:alpha val="10196"/>
            </a:srgbClr>
          </a:solidFill>
          <a:ln w="12700">
            <a:solidFill>
              <a:srgbClr val="01FFFF">
                <a:alpha val="4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426187" y="3140738"/>
            <a:ext cx="148381" cy="131895"/>
          </a:xfrm>
          <a:custGeom>
            <a:avLst/>
            <a:gdLst/>
            <a:ahLst/>
            <a:cxnLst/>
            <a:rect l="l" t="t" r="r" b="b"/>
            <a:pathLst>
              <a:path w="148381" h="131895">
                <a:moveTo>
                  <a:pt x="98921" y="37095"/>
                </a:moveTo>
                <a:cubicBezTo>
                  <a:pt x="98921" y="62135"/>
                  <a:pt x="76767" y="82434"/>
                  <a:pt x="49460" y="82434"/>
                </a:cubicBezTo>
                <a:cubicBezTo>
                  <a:pt x="42582" y="82434"/>
                  <a:pt x="36039" y="81146"/>
                  <a:pt x="30088" y="78828"/>
                </a:cubicBezTo>
                <a:lnTo>
                  <a:pt x="9068" y="89956"/>
                </a:lnTo>
                <a:cubicBezTo>
                  <a:pt x="6672" y="91218"/>
                  <a:pt x="3735" y="90781"/>
                  <a:pt x="1803" y="88874"/>
                </a:cubicBezTo>
                <a:cubicBezTo>
                  <a:pt x="-129" y="86968"/>
                  <a:pt x="-567" y="84005"/>
                  <a:pt x="721" y="81610"/>
                </a:cubicBezTo>
                <a:lnTo>
                  <a:pt x="9892" y="64299"/>
                </a:lnTo>
                <a:cubicBezTo>
                  <a:pt x="3684" y="56725"/>
                  <a:pt x="0" y="47297"/>
                  <a:pt x="0" y="37095"/>
                </a:cubicBezTo>
                <a:cubicBezTo>
                  <a:pt x="0" y="12056"/>
                  <a:pt x="22154" y="-8243"/>
                  <a:pt x="49460" y="-8243"/>
                </a:cubicBezTo>
                <a:cubicBezTo>
                  <a:pt x="76767" y="-8243"/>
                  <a:pt x="98921" y="12056"/>
                  <a:pt x="98921" y="37095"/>
                </a:cubicBezTo>
                <a:close/>
                <a:moveTo>
                  <a:pt x="98921" y="131895"/>
                </a:moveTo>
                <a:cubicBezTo>
                  <a:pt x="74680" y="131895"/>
                  <a:pt x="54510" y="115897"/>
                  <a:pt x="50285" y="94799"/>
                </a:cubicBezTo>
                <a:cubicBezTo>
                  <a:pt x="81198" y="94413"/>
                  <a:pt x="108066" y="72413"/>
                  <a:pt x="111028" y="42582"/>
                </a:cubicBezTo>
                <a:cubicBezTo>
                  <a:pt x="132487" y="47528"/>
                  <a:pt x="148381" y="65329"/>
                  <a:pt x="148381" y="86556"/>
                </a:cubicBezTo>
                <a:cubicBezTo>
                  <a:pt x="148381" y="96757"/>
                  <a:pt x="144698" y="106185"/>
                  <a:pt x="138489" y="113759"/>
                </a:cubicBezTo>
                <a:lnTo>
                  <a:pt x="147660" y="131070"/>
                </a:lnTo>
                <a:cubicBezTo>
                  <a:pt x="148922" y="133466"/>
                  <a:pt x="148484" y="136403"/>
                  <a:pt x="146578" y="138335"/>
                </a:cubicBezTo>
                <a:cubicBezTo>
                  <a:pt x="144672" y="140267"/>
                  <a:pt x="141709" y="140705"/>
                  <a:pt x="139314" y="139417"/>
                </a:cubicBezTo>
                <a:lnTo>
                  <a:pt x="118293" y="128288"/>
                </a:lnTo>
                <a:cubicBezTo>
                  <a:pt x="112342" y="130606"/>
                  <a:pt x="105799" y="131895"/>
                  <a:pt x="98921" y="131895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36" name="Text 34"/>
          <p:cNvSpPr/>
          <p:nvPr/>
        </p:nvSpPr>
        <p:spPr>
          <a:xfrm>
            <a:off x="6648759" y="3107765"/>
            <a:ext cx="1459083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Role: Emotional Support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17944" y="3371554"/>
            <a:ext cx="5259294" cy="4286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Llama 3 exhibits higher linguistic nuance and empathy. Used when sentiment analysis detects </a:t>
            </a:r>
            <a:pPr>
              <a:lnSpc>
                <a:spcPct val="140000"/>
              </a:lnSpc>
            </a:pPr>
            <a:r>
              <a:rPr lang="en-US" sz="1039" dirty="0">
                <a:solidFill>
                  <a:srgbClr val="00FFFF"/>
                </a:solidFill>
                <a:highlight>
                  <a:srgbClr val="01FFFF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anxiety/distress </a:t>
            </a:r>
            <a:pPr>
              <a:lnSpc>
                <a:spcPct val="14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the user's input, providing crucial emotional de-escalation.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14901" y="4010418"/>
            <a:ext cx="5399432" cy="1228268"/>
          </a:xfrm>
          <a:custGeom>
            <a:avLst/>
            <a:gdLst/>
            <a:ahLst/>
            <a:cxnLst/>
            <a:rect l="l" t="t" r="r" b="b"/>
            <a:pathLst>
              <a:path w="5399432" h="1228268">
                <a:moveTo>
                  <a:pt x="32979" y="0"/>
                </a:moveTo>
                <a:lnTo>
                  <a:pt x="5366453" y="0"/>
                </a:lnTo>
                <a:cubicBezTo>
                  <a:pt x="5384667" y="0"/>
                  <a:pt x="5399432" y="14765"/>
                  <a:pt x="5399432" y="32979"/>
                </a:cubicBezTo>
                <a:lnTo>
                  <a:pt x="5399432" y="1195289"/>
                </a:lnTo>
                <a:cubicBezTo>
                  <a:pt x="5399432" y="1213503"/>
                  <a:pt x="5384667" y="1228268"/>
                  <a:pt x="5366453" y="1228268"/>
                </a:cubicBezTo>
                <a:lnTo>
                  <a:pt x="32979" y="1228268"/>
                </a:lnTo>
                <a:cubicBezTo>
                  <a:pt x="14765" y="1228268"/>
                  <a:pt x="0" y="1213503"/>
                  <a:pt x="0" y="1195289"/>
                </a:cubicBezTo>
                <a:lnTo>
                  <a:pt x="0" y="32979"/>
                </a:lnTo>
                <a:cubicBezTo>
                  <a:pt x="0" y="14765"/>
                  <a:pt x="14765" y="0"/>
                  <a:pt x="32979" y="0"/>
                </a:cubicBezTo>
                <a:close/>
              </a:path>
            </a:pathLst>
          </a:custGeom>
          <a:solidFill>
            <a:srgbClr val="01FFFF">
              <a:alpha val="10196"/>
            </a:srgbClr>
          </a:solidFill>
          <a:ln w="12700">
            <a:solidFill>
              <a:srgbClr val="01FFFF">
                <a:alpha val="4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434431" y="4146434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62083" y="22438"/>
                </a:moveTo>
                <a:lnTo>
                  <a:pt x="65947" y="27770"/>
                </a:lnTo>
                <a:lnTo>
                  <a:pt x="69811" y="22438"/>
                </a:lnTo>
                <a:cubicBezTo>
                  <a:pt x="76252" y="13524"/>
                  <a:pt x="86607" y="8243"/>
                  <a:pt x="97607" y="8243"/>
                </a:cubicBezTo>
                <a:cubicBezTo>
                  <a:pt x="116541" y="8243"/>
                  <a:pt x="131895" y="23597"/>
                  <a:pt x="131895" y="42531"/>
                </a:cubicBezTo>
                <a:lnTo>
                  <a:pt x="131895" y="43201"/>
                </a:lnTo>
                <a:cubicBezTo>
                  <a:pt x="131895" y="72104"/>
                  <a:pt x="95855" y="105670"/>
                  <a:pt x="77050" y="120019"/>
                </a:cubicBezTo>
                <a:cubicBezTo>
                  <a:pt x="73856" y="122440"/>
                  <a:pt x="69940" y="123651"/>
                  <a:pt x="65947" y="123651"/>
                </a:cubicBezTo>
                <a:cubicBezTo>
                  <a:pt x="61954" y="123651"/>
                  <a:pt x="58013" y="122466"/>
                  <a:pt x="54844" y="120019"/>
                </a:cubicBezTo>
                <a:cubicBezTo>
                  <a:pt x="36039" y="105670"/>
                  <a:pt x="0" y="72104"/>
                  <a:pt x="0" y="43201"/>
                </a:cubicBezTo>
                <a:lnTo>
                  <a:pt x="0" y="42531"/>
                </a:lnTo>
                <a:cubicBezTo>
                  <a:pt x="0" y="23597"/>
                  <a:pt x="15353" y="8243"/>
                  <a:pt x="34287" y="8243"/>
                </a:cubicBezTo>
                <a:cubicBezTo>
                  <a:pt x="45287" y="8243"/>
                  <a:pt x="55643" y="13524"/>
                  <a:pt x="62083" y="22438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40" name="Text 38"/>
          <p:cNvSpPr/>
          <p:nvPr/>
        </p:nvSpPr>
        <p:spPr>
          <a:xfrm>
            <a:off x="6648759" y="4113460"/>
            <a:ext cx="750150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Capabilities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17944" y="4410223"/>
            <a:ext cx="14838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63041" y="4377249"/>
            <a:ext cx="2184503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Emotional de-escalation &amp; grounding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17944" y="4674012"/>
            <a:ext cx="14838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563041" y="4641039"/>
            <a:ext cx="237410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Private journaling &amp; thought organization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417944" y="4937801"/>
            <a:ext cx="14838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563041" y="4904828"/>
            <a:ext cx="1368406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Crisis coping strategies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10779" y="6259838"/>
            <a:ext cx="5407675" cy="296763"/>
          </a:xfrm>
          <a:custGeom>
            <a:avLst/>
            <a:gdLst/>
            <a:ahLst/>
            <a:cxnLst/>
            <a:rect l="l" t="t" r="r" b="b"/>
            <a:pathLst>
              <a:path w="5407675" h="296763">
                <a:moveTo>
                  <a:pt x="32973" y="0"/>
                </a:moveTo>
                <a:lnTo>
                  <a:pt x="5374702" y="0"/>
                </a:lnTo>
                <a:cubicBezTo>
                  <a:pt x="5392913" y="0"/>
                  <a:pt x="5407675" y="14763"/>
                  <a:pt x="5407675" y="32973"/>
                </a:cubicBezTo>
                <a:lnTo>
                  <a:pt x="5407675" y="263789"/>
                </a:lnTo>
                <a:cubicBezTo>
                  <a:pt x="5407675" y="282000"/>
                  <a:pt x="5392913" y="296763"/>
                  <a:pt x="5374702" y="296763"/>
                </a:cubicBezTo>
                <a:lnTo>
                  <a:pt x="32973" y="296763"/>
                </a:lnTo>
                <a:cubicBezTo>
                  <a:pt x="14763" y="296763"/>
                  <a:pt x="0" y="282000"/>
                  <a:pt x="0" y="263789"/>
                </a:cubicBezTo>
                <a:lnTo>
                  <a:pt x="0" y="32973"/>
                </a:lnTo>
                <a:cubicBezTo>
                  <a:pt x="0" y="14775"/>
                  <a:pt x="14775" y="0"/>
                  <a:pt x="32973" y="0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48" name="Shape 46"/>
          <p:cNvSpPr/>
          <p:nvPr/>
        </p:nvSpPr>
        <p:spPr>
          <a:xfrm>
            <a:off x="8317405" y="6350515"/>
            <a:ext cx="115408" cy="115408"/>
          </a:xfrm>
          <a:custGeom>
            <a:avLst/>
            <a:gdLst/>
            <a:ahLst/>
            <a:cxnLst/>
            <a:rect l="l" t="t" r="r" b="b"/>
            <a:pathLst>
              <a:path w="115408" h="115408">
                <a:moveTo>
                  <a:pt x="54323" y="19633"/>
                </a:moveTo>
                <a:lnTo>
                  <a:pt x="57704" y="24299"/>
                </a:lnTo>
                <a:lnTo>
                  <a:pt x="61085" y="19633"/>
                </a:lnTo>
                <a:cubicBezTo>
                  <a:pt x="66720" y="11834"/>
                  <a:pt x="75781" y="7213"/>
                  <a:pt x="85406" y="7213"/>
                </a:cubicBezTo>
                <a:cubicBezTo>
                  <a:pt x="101974" y="7213"/>
                  <a:pt x="115408" y="20647"/>
                  <a:pt x="115408" y="37214"/>
                </a:cubicBezTo>
                <a:lnTo>
                  <a:pt x="115408" y="37801"/>
                </a:lnTo>
                <a:cubicBezTo>
                  <a:pt x="115408" y="63091"/>
                  <a:pt x="83873" y="92461"/>
                  <a:pt x="67419" y="105017"/>
                </a:cubicBezTo>
                <a:cubicBezTo>
                  <a:pt x="64624" y="107135"/>
                  <a:pt x="61198" y="108195"/>
                  <a:pt x="57704" y="108195"/>
                </a:cubicBezTo>
                <a:cubicBezTo>
                  <a:pt x="54210" y="108195"/>
                  <a:pt x="50761" y="107158"/>
                  <a:pt x="47989" y="105017"/>
                </a:cubicBezTo>
                <a:cubicBezTo>
                  <a:pt x="31534" y="92461"/>
                  <a:pt x="0" y="63091"/>
                  <a:pt x="0" y="37801"/>
                </a:cubicBezTo>
                <a:lnTo>
                  <a:pt x="0" y="37214"/>
                </a:lnTo>
                <a:cubicBezTo>
                  <a:pt x="0" y="20647"/>
                  <a:pt x="13434" y="7213"/>
                  <a:pt x="30001" y="7213"/>
                </a:cubicBezTo>
                <a:cubicBezTo>
                  <a:pt x="39626" y="7213"/>
                  <a:pt x="48688" y="11834"/>
                  <a:pt x="54323" y="19633"/>
                </a:cubicBezTo>
                <a:close/>
              </a:path>
            </a:pathLst>
          </a:custGeom>
          <a:solidFill>
            <a:srgbClr val="121212"/>
          </a:solidFill>
          <a:ln/>
        </p:spPr>
      </p:sp>
      <p:sp>
        <p:nvSpPr>
          <p:cNvPr id="49" name="Text 47"/>
          <p:cNvSpPr/>
          <p:nvPr/>
        </p:nvSpPr>
        <p:spPr>
          <a:xfrm>
            <a:off x="6517659" y="6325785"/>
            <a:ext cx="5163701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9" b="1" dirty="0">
                <a:solidFill>
                  <a:srgbClr val="12121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EMPATHY PROCESSING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333858" y="6808024"/>
            <a:ext cx="3767237" cy="535822"/>
          </a:xfrm>
          <a:custGeom>
            <a:avLst/>
            <a:gdLst/>
            <a:ahLst/>
            <a:cxnLst/>
            <a:rect l="l" t="t" r="r" b="b"/>
            <a:pathLst>
              <a:path w="3767237" h="535822">
                <a:moveTo>
                  <a:pt x="32974" y="0"/>
                </a:moveTo>
                <a:lnTo>
                  <a:pt x="3734263" y="0"/>
                </a:lnTo>
                <a:cubicBezTo>
                  <a:pt x="3752474" y="0"/>
                  <a:pt x="3767237" y="14763"/>
                  <a:pt x="3767237" y="32974"/>
                </a:cubicBezTo>
                <a:lnTo>
                  <a:pt x="3767237" y="502847"/>
                </a:lnTo>
                <a:cubicBezTo>
                  <a:pt x="3767237" y="521058"/>
                  <a:pt x="3752474" y="535822"/>
                  <a:pt x="3734263" y="535822"/>
                </a:cubicBezTo>
                <a:lnTo>
                  <a:pt x="32974" y="535822"/>
                </a:lnTo>
                <a:cubicBezTo>
                  <a:pt x="14763" y="535822"/>
                  <a:pt x="0" y="521058"/>
                  <a:pt x="0" y="502847"/>
                </a:cubicBezTo>
                <a:lnTo>
                  <a:pt x="0" y="32974"/>
                </a:lnTo>
                <a:cubicBezTo>
                  <a:pt x="0" y="14763"/>
                  <a:pt x="14763" y="0"/>
                  <a:pt x="32974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436901" y="6911067"/>
            <a:ext cx="3610613" cy="131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9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STRATEGIST METRICS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36901" y="7075935"/>
            <a:ext cx="3618856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1.5B parameters | RAG-enabled | Legal PDF corpus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211287" y="6808024"/>
            <a:ext cx="3767237" cy="535822"/>
          </a:xfrm>
          <a:custGeom>
            <a:avLst/>
            <a:gdLst/>
            <a:ahLst/>
            <a:cxnLst/>
            <a:rect l="l" t="t" r="r" b="b"/>
            <a:pathLst>
              <a:path w="3767237" h="535822">
                <a:moveTo>
                  <a:pt x="32974" y="0"/>
                </a:moveTo>
                <a:lnTo>
                  <a:pt x="3734263" y="0"/>
                </a:lnTo>
                <a:cubicBezTo>
                  <a:pt x="3752474" y="0"/>
                  <a:pt x="3767237" y="14763"/>
                  <a:pt x="3767237" y="32974"/>
                </a:cubicBezTo>
                <a:lnTo>
                  <a:pt x="3767237" y="502847"/>
                </a:lnTo>
                <a:cubicBezTo>
                  <a:pt x="3767237" y="521058"/>
                  <a:pt x="3752474" y="535822"/>
                  <a:pt x="3734263" y="535822"/>
                </a:cubicBezTo>
                <a:lnTo>
                  <a:pt x="32974" y="535822"/>
                </a:lnTo>
                <a:cubicBezTo>
                  <a:pt x="14763" y="535822"/>
                  <a:pt x="0" y="521058"/>
                  <a:pt x="0" y="502847"/>
                </a:cubicBezTo>
                <a:lnTo>
                  <a:pt x="0" y="32974"/>
                </a:lnTo>
                <a:cubicBezTo>
                  <a:pt x="0" y="14763"/>
                  <a:pt x="14763" y="0"/>
                  <a:pt x="32974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FF">
                <a:alpha val="40000"/>
              </a:srgbClr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4314329" y="6911067"/>
            <a:ext cx="3610613" cy="131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9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COMPANION METRICS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4314329" y="7075935"/>
            <a:ext cx="3618856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8B parameters | 4-bit quantized | Sentiment analysis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088715" y="6808024"/>
            <a:ext cx="3767237" cy="535822"/>
          </a:xfrm>
          <a:custGeom>
            <a:avLst/>
            <a:gdLst/>
            <a:ahLst/>
            <a:cxnLst/>
            <a:rect l="l" t="t" r="r" b="b"/>
            <a:pathLst>
              <a:path w="3767237" h="535822">
                <a:moveTo>
                  <a:pt x="32974" y="0"/>
                </a:moveTo>
                <a:lnTo>
                  <a:pt x="3734263" y="0"/>
                </a:lnTo>
                <a:cubicBezTo>
                  <a:pt x="3752474" y="0"/>
                  <a:pt x="3767237" y="14763"/>
                  <a:pt x="3767237" y="32974"/>
                </a:cubicBezTo>
                <a:lnTo>
                  <a:pt x="3767237" y="502847"/>
                </a:lnTo>
                <a:cubicBezTo>
                  <a:pt x="3767237" y="521058"/>
                  <a:pt x="3752474" y="535822"/>
                  <a:pt x="3734263" y="535822"/>
                </a:cubicBezTo>
                <a:lnTo>
                  <a:pt x="32974" y="535822"/>
                </a:lnTo>
                <a:cubicBezTo>
                  <a:pt x="14763" y="535822"/>
                  <a:pt x="0" y="521058"/>
                  <a:pt x="0" y="502847"/>
                </a:cubicBezTo>
                <a:lnTo>
                  <a:pt x="0" y="32974"/>
                </a:lnTo>
                <a:cubicBezTo>
                  <a:pt x="0" y="14763"/>
                  <a:pt x="14763" y="0"/>
                  <a:pt x="32974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E0E0E0">
                <a:alpha val="40000"/>
              </a:srgbClr>
            </a:solidFill>
            <a:prstDash val="solid"/>
          </a:ln>
        </p:spPr>
      </p:sp>
      <p:sp>
        <p:nvSpPr>
          <p:cNvPr id="57" name="Text 55"/>
          <p:cNvSpPr/>
          <p:nvPr/>
        </p:nvSpPr>
        <p:spPr>
          <a:xfrm>
            <a:off x="8191758" y="6911067"/>
            <a:ext cx="3610613" cy="131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9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TOTAL FOOTPRINT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191758" y="7075935"/>
            <a:ext cx="3618856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~4.2GB storage | &lt;6GB RAM | &lt;50MB idle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94502" y="375716"/>
            <a:ext cx="37572" cy="601146"/>
          </a:xfrm>
          <a:custGeom>
            <a:avLst/>
            <a:gdLst/>
            <a:ahLst/>
            <a:cxnLst/>
            <a:rect l="l" t="t" r="r" b="b"/>
            <a:pathLst>
              <a:path w="37572" h="601146">
                <a:moveTo>
                  <a:pt x="0" y="0"/>
                </a:moveTo>
                <a:lnTo>
                  <a:pt x="37572" y="0"/>
                </a:lnTo>
                <a:lnTo>
                  <a:pt x="37572" y="601146"/>
                </a:lnTo>
                <a:lnTo>
                  <a:pt x="0" y="601146"/>
                </a:lnTo>
                <a:lnTo>
                  <a:pt x="0" y="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" name="Text 1"/>
          <p:cNvSpPr/>
          <p:nvPr/>
        </p:nvSpPr>
        <p:spPr>
          <a:xfrm>
            <a:off x="563575" y="375716"/>
            <a:ext cx="11318459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SYSTEM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63575" y="601146"/>
            <a:ext cx="11421781" cy="3757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63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Zero-Trust Design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109" y="1061399"/>
            <a:ext cx="6885005" cy="5203673"/>
          </a:xfrm>
          <a:custGeom>
            <a:avLst/>
            <a:gdLst/>
            <a:ahLst/>
            <a:cxnLst/>
            <a:rect l="l" t="t" r="r" b="b"/>
            <a:pathLst>
              <a:path w="6885005" h="5203673">
                <a:moveTo>
                  <a:pt x="75141" y="0"/>
                </a:moveTo>
                <a:lnTo>
                  <a:pt x="6809864" y="0"/>
                </a:lnTo>
                <a:cubicBezTo>
                  <a:pt x="6851363" y="0"/>
                  <a:pt x="6885005" y="33642"/>
                  <a:pt x="6885005" y="75141"/>
                </a:cubicBezTo>
                <a:lnTo>
                  <a:pt x="6885005" y="5128532"/>
                </a:lnTo>
                <a:cubicBezTo>
                  <a:pt x="6885005" y="5170032"/>
                  <a:pt x="6851363" y="5203673"/>
                  <a:pt x="6809864" y="5203673"/>
                </a:cubicBezTo>
                <a:lnTo>
                  <a:pt x="75141" y="5203673"/>
                </a:lnTo>
                <a:cubicBezTo>
                  <a:pt x="33642" y="5203673"/>
                  <a:pt x="0" y="5170032"/>
                  <a:pt x="0" y="5128532"/>
                </a:cubicBezTo>
                <a:lnTo>
                  <a:pt x="0" y="75141"/>
                </a:lnTo>
                <a:cubicBezTo>
                  <a:pt x="0" y="33670"/>
                  <a:pt x="33670" y="0"/>
                  <a:pt x="75141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41"/>
            </a:solidFill>
            <a:prstDash val="solid"/>
          </a:ln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r="0" t="104" b="104"/>
          <a:stretch/>
        </p:blipFill>
        <p:spPr>
          <a:xfrm>
            <a:off x="507217" y="1183507"/>
            <a:ext cx="4809171" cy="1023827"/>
          </a:xfrm>
          <a:prstGeom prst="roundRect">
            <a:avLst>
              <a:gd name="adj" fmla="val 0"/>
            </a:avLst>
          </a:prstGeom>
        </p:spPr>
      </p:pic>
      <p:sp>
        <p:nvSpPr>
          <p:cNvPr id="7" name="Shape 4"/>
          <p:cNvSpPr/>
          <p:nvPr/>
        </p:nvSpPr>
        <p:spPr>
          <a:xfrm>
            <a:off x="7393763" y="1056703"/>
            <a:ext cx="4414669" cy="1192900"/>
          </a:xfrm>
          <a:custGeom>
            <a:avLst/>
            <a:gdLst/>
            <a:ahLst/>
            <a:cxnLst/>
            <a:rect l="l" t="t" r="r" b="b"/>
            <a:pathLst>
              <a:path w="4414669" h="1192900">
                <a:moveTo>
                  <a:pt x="37576" y="0"/>
                </a:moveTo>
                <a:lnTo>
                  <a:pt x="4377092" y="0"/>
                </a:lnTo>
                <a:cubicBezTo>
                  <a:pt x="4397845" y="0"/>
                  <a:pt x="4414669" y="16824"/>
                  <a:pt x="4414669" y="37576"/>
                </a:cubicBezTo>
                <a:lnTo>
                  <a:pt x="4414669" y="1155324"/>
                </a:lnTo>
                <a:cubicBezTo>
                  <a:pt x="4414669" y="1176076"/>
                  <a:pt x="4397845" y="1192900"/>
                  <a:pt x="4377092" y="1192900"/>
                </a:cubicBezTo>
                <a:lnTo>
                  <a:pt x="37576" y="1192900"/>
                </a:lnTo>
                <a:cubicBezTo>
                  <a:pt x="16824" y="1192900"/>
                  <a:pt x="0" y="1176076"/>
                  <a:pt x="0" y="1155324"/>
                </a:cubicBezTo>
                <a:lnTo>
                  <a:pt x="0" y="37576"/>
                </a:lnTo>
                <a:cubicBezTo>
                  <a:pt x="0" y="16837"/>
                  <a:pt x="16837" y="0"/>
                  <a:pt x="37576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7534657" y="1211686"/>
            <a:ext cx="187858" cy="187858"/>
          </a:xfrm>
          <a:custGeom>
            <a:avLst/>
            <a:gdLst/>
            <a:ahLst/>
            <a:cxnLst/>
            <a:rect l="l" t="t" r="r" b="b"/>
            <a:pathLst>
              <a:path w="187858" h="187858">
                <a:moveTo>
                  <a:pt x="93929" y="0"/>
                </a:moveTo>
                <a:cubicBezTo>
                  <a:pt x="95617" y="0"/>
                  <a:pt x="97305" y="367"/>
                  <a:pt x="98846" y="1064"/>
                </a:cubicBezTo>
                <a:lnTo>
                  <a:pt x="167972" y="30380"/>
                </a:lnTo>
                <a:cubicBezTo>
                  <a:pt x="176044" y="33792"/>
                  <a:pt x="182061" y="41754"/>
                  <a:pt x="182024" y="51367"/>
                </a:cubicBezTo>
                <a:cubicBezTo>
                  <a:pt x="181841" y="87765"/>
                  <a:pt x="166871" y="154359"/>
                  <a:pt x="103652" y="184629"/>
                </a:cubicBezTo>
                <a:cubicBezTo>
                  <a:pt x="97525" y="187565"/>
                  <a:pt x="90407" y="187565"/>
                  <a:pt x="84279" y="184629"/>
                </a:cubicBezTo>
                <a:cubicBezTo>
                  <a:pt x="21024" y="154359"/>
                  <a:pt x="6091" y="87765"/>
                  <a:pt x="5907" y="51367"/>
                </a:cubicBezTo>
                <a:cubicBezTo>
                  <a:pt x="5871" y="41754"/>
                  <a:pt x="11888" y="33792"/>
                  <a:pt x="19960" y="30380"/>
                </a:cubicBezTo>
                <a:lnTo>
                  <a:pt x="89049" y="1064"/>
                </a:lnTo>
                <a:cubicBezTo>
                  <a:pt x="90590" y="367"/>
                  <a:pt x="92241" y="0"/>
                  <a:pt x="93929" y="0"/>
                </a:cubicBezTo>
                <a:close/>
                <a:moveTo>
                  <a:pt x="93929" y="24510"/>
                </a:moveTo>
                <a:lnTo>
                  <a:pt x="93929" y="163239"/>
                </a:lnTo>
                <a:cubicBezTo>
                  <a:pt x="144563" y="138729"/>
                  <a:pt x="158175" y="84426"/>
                  <a:pt x="158505" y="51918"/>
                </a:cubicBezTo>
                <a:lnTo>
                  <a:pt x="93929" y="24546"/>
                </a:lnTo>
                <a:lnTo>
                  <a:pt x="93929" y="24546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9" name="Text 6"/>
          <p:cNvSpPr/>
          <p:nvPr/>
        </p:nvSpPr>
        <p:spPr>
          <a:xfrm>
            <a:off x="7821140" y="1174114"/>
            <a:ext cx="1164721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1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Isolation Layer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11174" y="1512259"/>
            <a:ext cx="4254989" cy="6199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83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</a:t>
            </a:r>
            <a:pPr>
              <a:lnSpc>
                <a:spcPct val="110000"/>
              </a:lnSpc>
            </a:pPr>
            <a:r>
              <a:rPr lang="en-US" sz="1183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Privacy Gate</a:t>
            </a:r>
            <a:pPr>
              <a:lnSpc>
                <a:spcPct val="110000"/>
              </a:lnSpc>
            </a:pPr>
            <a:r>
              <a:rPr lang="en-US" sz="1183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ensures that once Secure Mode is active, all API calls to the OS Network Stack are nullified, creating a complete air gap.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393763" y="2334139"/>
            <a:ext cx="4414669" cy="1474687"/>
          </a:xfrm>
          <a:custGeom>
            <a:avLst/>
            <a:gdLst/>
            <a:ahLst/>
            <a:cxnLst/>
            <a:rect l="l" t="t" r="r" b="b"/>
            <a:pathLst>
              <a:path w="4414669" h="1474687">
                <a:moveTo>
                  <a:pt x="37575" y="0"/>
                </a:moveTo>
                <a:lnTo>
                  <a:pt x="4377094" y="0"/>
                </a:lnTo>
                <a:cubicBezTo>
                  <a:pt x="4397846" y="0"/>
                  <a:pt x="4414669" y="16823"/>
                  <a:pt x="4414669" y="37575"/>
                </a:cubicBezTo>
                <a:lnTo>
                  <a:pt x="4414669" y="1437112"/>
                </a:lnTo>
                <a:cubicBezTo>
                  <a:pt x="4414669" y="1457864"/>
                  <a:pt x="4397846" y="1474687"/>
                  <a:pt x="4377094" y="1474687"/>
                </a:cubicBezTo>
                <a:lnTo>
                  <a:pt x="37575" y="1474687"/>
                </a:lnTo>
                <a:cubicBezTo>
                  <a:pt x="16823" y="1474687"/>
                  <a:pt x="0" y="1457864"/>
                  <a:pt x="0" y="1437112"/>
                </a:cubicBezTo>
                <a:lnTo>
                  <a:pt x="0" y="37575"/>
                </a:lnTo>
                <a:cubicBezTo>
                  <a:pt x="0" y="16837"/>
                  <a:pt x="16837" y="0"/>
                  <a:pt x="37575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FF">
                <a:alpha val="40000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534657" y="2489122"/>
            <a:ext cx="187858" cy="187858"/>
          </a:xfrm>
          <a:custGeom>
            <a:avLst/>
            <a:gdLst/>
            <a:ahLst/>
            <a:cxnLst/>
            <a:rect l="l" t="t" r="r" b="b"/>
            <a:pathLst>
              <a:path w="187858" h="187858">
                <a:moveTo>
                  <a:pt x="187858" y="35223"/>
                </a:moveTo>
                <a:cubicBezTo>
                  <a:pt x="187858" y="53642"/>
                  <a:pt x="166174" y="81124"/>
                  <a:pt x="156818" y="92095"/>
                </a:cubicBezTo>
                <a:cubicBezTo>
                  <a:pt x="155423" y="93709"/>
                  <a:pt x="153369" y="94333"/>
                  <a:pt x="151497" y="93929"/>
                </a:cubicBezTo>
                <a:lnTo>
                  <a:pt x="117411" y="93929"/>
                </a:lnTo>
                <a:cubicBezTo>
                  <a:pt x="110917" y="93929"/>
                  <a:pt x="105670" y="99176"/>
                  <a:pt x="105670" y="105670"/>
                </a:cubicBezTo>
                <a:cubicBezTo>
                  <a:pt x="105670" y="112165"/>
                  <a:pt x="110917" y="117411"/>
                  <a:pt x="117411" y="117411"/>
                </a:cubicBezTo>
                <a:lnTo>
                  <a:pt x="152635" y="117411"/>
                </a:lnTo>
                <a:cubicBezTo>
                  <a:pt x="172081" y="117411"/>
                  <a:pt x="187858" y="133189"/>
                  <a:pt x="187858" y="152635"/>
                </a:cubicBezTo>
                <a:cubicBezTo>
                  <a:pt x="187858" y="172081"/>
                  <a:pt x="172081" y="187858"/>
                  <a:pt x="152635" y="187858"/>
                </a:cubicBezTo>
                <a:lnTo>
                  <a:pt x="51221" y="187858"/>
                </a:lnTo>
                <a:cubicBezTo>
                  <a:pt x="54413" y="184226"/>
                  <a:pt x="58302" y="179566"/>
                  <a:pt x="62228" y="174356"/>
                </a:cubicBezTo>
                <a:cubicBezTo>
                  <a:pt x="64540" y="171274"/>
                  <a:pt x="66924" y="167898"/>
                  <a:pt x="69199" y="164376"/>
                </a:cubicBezTo>
                <a:lnTo>
                  <a:pt x="152635" y="164376"/>
                </a:lnTo>
                <a:cubicBezTo>
                  <a:pt x="159129" y="164376"/>
                  <a:pt x="164376" y="159129"/>
                  <a:pt x="164376" y="152635"/>
                </a:cubicBezTo>
                <a:cubicBezTo>
                  <a:pt x="164376" y="146141"/>
                  <a:pt x="159129" y="140894"/>
                  <a:pt x="152635" y="140894"/>
                </a:cubicBezTo>
                <a:lnTo>
                  <a:pt x="117411" y="140894"/>
                </a:lnTo>
                <a:cubicBezTo>
                  <a:pt x="97965" y="140894"/>
                  <a:pt x="82188" y="125117"/>
                  <a:pt x="82188" y="105670"/>
                </a:cubicBezTo>
                <a:cubicBezTo>
                  <a:pt x="82188" y="86224"/>
                  <a:pt x="97965" y="70447"/>
                  <a:pt x="117411" y="70447"/>
                </a:cubicBezTo>
                <a:lnTo>
                  <a:pt x="132014" y="70447"/>
                </a:lnTo>
                <a:cubicBezTo>
                  <a:pt x="124309" y="58889"/>
                  <a:pt x="117411" y="45607"/>
                  <a:pt x="117411" y="35223"/>
                </a:cubicBezTo>
                <a:cubicBezTo>
                  <a:pt x="117411" y="15777"/>
                  <a:pt x="133189" y="0"/>
                  <a:pt x="152635" y="0"/>
                </a:cubicBezTo>
                <a:cubicBezTo>
                  <a:pt x="172081" y="0"/>
                  <a:pt x="187858" y="15777"/>
                  <a:pt x="187858" y="35223"/>
                </a:cubicBezTo>
                <a:close/>
                <a:moveTo>
                  <a:pt x="42965" y="179456"/>
                </a:moveTo>
                <a:cubicBezTo>
                  <a:pt x="41571" y="181034"/>
                  <a:pt x="40323" y="182428"/>
                  <a:pt x="39259" y="183602"/>
                </a:cubicBezTo>
                <a:lnTo>
                  <a:pt x="38599" y="184336"/>
                </a:lnTo>
                <a:lnTo>
                  <a:pt x="38526" y="184263"/>
                </a:lnTo>
                <a:cubicBezTo>
                  <a:pt x="36324" y="185950"/>
                  <a:pt x="33169" y="185730"/>
                  <a:pt x="31187" y="183602"/>
                </a:cubicBezTo>
                <a:cubicBezTo>
                  <a:pt x="21941" y="173549"/>
                  <a:pt x="0" y="147682"/>
                  <a:pt x="0" y="129153"/>
                </a:cubicBezTo>
                <a:cubicBezTo>
                  <a:pt x="0" y="109706"/>
                  <a:pt x="15777" y="93929"/>
                  <a:pt x="35223" y="93929"/>
                </a:cubicBezTo>
                <a:cubicBezTo>
                  <a:pt x="54670" y="93929"/>
                  <a:pt x="70447" y="109706"/>
                  <a:pt x="70447" y="129153"/>
                </a:cubicBezTo>
                <a:cubicBezTo>
                  <a:pt x="70447" y="140160"/>
                  <a:pt x="62705" y="153736"/>
                  <a:pt x="54486" y="165073"/>
                </a:cubicBezTo>
                <a:cubicBezTo>
                  <a:pt x="50560" y="170467"/>
                  <a:pt x="46524" y="175347"/>
                  <a:pt x="43185" y="179199"/>
                </a:cubicBezTo>
                <a:lnTo>
                  <a:pt x="42965" y="179456"/>
                </a:lnTo>
                <a:close/>
                <a:moveTo>
                  <a:pt x="46965" y="129153"/>
                </a:moveTo>
                <a:cubicBezTo>
                  <a:pt x="46965" y="122672"/>
                  <a:pt x="41704" y="117411"/>
                  <a:pt x="35223" y="117411"/>
                </a:cubicBezTo>
                <a:cubicBezTo>
                  <a:pt x="28743" y="117411"/>
                  <a:pt x="23482" y="122672"/>
                  <a:pt x="23482" y="129153"/>
                </a:cubicBezTo>
                <a:cubicBezTo>
                  <a:pt x="23482" y="135633"/>
                  <a:pt x="28743" y="140894"/>
                  <a:pt x="35223" y="140894"/>
                </a:cubicBezTo>
                <a:cubicBezTo>
                  <a:pt x="41704" y="140894"/>
                  <a:pt x="46965" y="135633"/>
                  <a:pt x="46965" y="129153"/>
                </a:cubicBezTo>
                <a:close/>
                <a:moveTo>
                  <a:pt x="152635" y="46965"/>
                </a:moveTo>
                <a:cubicBezTo>
                  <a:pt x="159115" y="46965"/>
                  <a:pt x="164376" y="41704"/>
                  <a:pt x="164376" y="35223"/>
                </a:cubicBezTo>
                <a:cubicBezTo>
                  <a:pt x="164376" y="28743"/>
                  <a:pt x="159115" y="23482"/>
                  <a:pt x="152635" y="23482"/>
                </a:cubicBezTo>
                <a:cubicBezTo>
                  <a:pt x="146155" y="23482"/>
                  <a:pt x="140894" y="28743"/>
                  <a:pt x="140894" y="35223"/>
                </a:cubicBezTo>
                <a:cubicBezTo>
                  <a:pt x="140894" y="41704"/>
                  <a:pt x="146155" y="46965"/>
                  <a:pt x="152635" y="46965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7821140" y="2451550"/>
            <a:ext cx="1333794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1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Hybrid Inference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11174" y="2789695"/>
            <a:ext cx="4254989" cy="4132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83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Orchestrator evaluates query intent and routes to the optimal model: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511174" y="3278126"/>
            <a:ext cx="140894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665277" y="3278126"/>
            <a:ext cx="2413978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Logic</a:t>
            </a:r>
            <a:pPr>
              <a:lnSpc>
                <a:spcPct val="120000"/>
              </a:lnSpc>
            </a:pPr>
            <a:r>
              <a:rPr lang="en-US" sz="1035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queries → DeepSeek (RAG-enabled)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511174" y="3503556"/>
            <a:ext cx="140894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665277" y="3503556"/>
            <a:ext cx="2085227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b="1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Comfort</a:t>
            </a:r>
            <a:pPr>
              <a:lnSpc>
                <a:spcPct val="120000"/>
              </a:lnSpc>
            </a:pPr>
            <a:r>
              <a:rPr lang="en-US" sz="1035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queries → Llama (empathy)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7393763" y="3893362"/>
            <a:ext cx="4414669" cy="1192900"/>
          </a:xfrm>
          <a:custGeom>
            <a:avLst/>
            <a:gdLst/>
            <a:ahLst/>
            <a:cxnLst/>
            <a:rect l="l" t="t" r="r" b="b"/>
            <a:pathLst>
              <a:path w="4414669" h="1192900">
                <a:moveTo>
                  <a:pt x="37576" y="0"/>
                </a:moveTo>
                <a:lnTo>
                  <a:pt x="4377092" y="0"/>
                </a:lnTo>
                <a:cubicBezTo>
                  <a:pt x="4397845" y="0"/>
                  <a:pt x="4414669" y="16824"/>
                  <a:pt x="4414669" y="37576"/>
                </a:cubicBezTo>
                <a:lnTo>
                  <a:pt x="4414669" y="1155324"/>
                </a:lnTo>
                <a:cubicBezTo>
                  <a:pt x="4414669" y="1176076"/>
                  <a:pt x="4397845" y="1192900"/>
                  <a:pt x="4377092" y="1192900"/>
                </a:cubicBezTo>
                <a:lnTo>
                  <a:pt x="37576" y="1192900"/>
                </a:lnTo>
                <a:cubicBezTo>
                  <a:pt x="16824" y="1192900"/>
                  <a:pt x="0" y="1176076"/>
                  <a:pt x="0" y="1155324"/>
                </a:cubicBezTo>
                <a:lnTo>
                  <a:pt x="0" y="37576"/>
                </a:lnTo>
                <a:cubicBezTo>
                  <a:pt x="0" y="16837"/>
                  <a:pt x="16837" y="0"/>
                  <a:pt x="37576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7558139" y="4048345"/>
            <a:ext cx="140894" cy="187858"/>
          </a:xfrm>
          <a:custGeom>
            <a:avLst/>
            <a:gdLst/>
            <a:ahLst/>
            <a:cxnLst/>
            <a:rect l="l" t="t" r="r" b="b"/>
            <a:pathLst>
              <a:path w="140894" h="187858">
                <a:moveTo>
                  <a:pt x="46965" y="35223"/>
                </a:moveTo>
                <a:lnTo>
                  <a:pt x="46965" y="58706"/>
                </a:lnTo>
                <a:lnTo>
                  <a:pt x="93929" y="58706"/>
                </a:lnTo>
                <a:lnTo>
                  <a:pt x="93929" y="35223"/>
                </a:lnTo>
                <a:cubicBezTo>
                  <a:pt x="93929" y="22271"/>
                  <a:pt x="83399" y="11741"/>
                  <a:pt x="70447" y="11741"/>
                </a:cubicBezTo>
                <a:cubicBezTo>
                  <a:pt x="57495" y="11741"/>
                  <a:pt x="46965" y="22271"/>
                  <a:pt x="46965" y="35223"/>
                </a:cubicBezTo>
                <a:close/>
                <a:moveTo>
                  <a:pt x="23482" y="58706"/>
                </a:moveTo>
                <a:lnTo>
                  <a:pt x="23482" y="35223"/>
                </a:lnTo>
                <a:cubicBezTo>
                  <a:pt x="23482" y="9283"/>
                  <a:pt x="44506" y="-11741"/>
                  <a:pt x="70447" y="-11741"/>
                </a:cubicBezTo>
                <a:cubicBezTo>
                  <a:pt x="96387" y="-11741"/>
                  <a:pt x="117411" y="9283"/>
                  <a:pt x="117411" y="35223"/>
                </a:cubicBezTo>
                <a:lnTo>
                  <a:pt x="117411" y="58706"/>
                </a:lnTo>
                <a:cubicBezTo>
                  <a:pt x="130363" y="58706"/>
                  <a:pt x="140894" y="69236"/>
                  <a:pt x="140894" y="82188"/>
                </a:cubicBezTo>
                <a:lnTo>
                  <a:pt x="140894" y="164376"/>
                </a:lnTo>
                <a:cubicBezTo>
                  <a:pt x="140894" y="177328"/>
                  <a:pt x="130363" y="187858"/>
                  <a:pt x="117411" y="187858"/>
                </a:cubicBezTo>
                <a:lnTo>
                  <a:pt x="23482" y="187858"/>
                </a:lnTo>
                <a:cubicBezTo>
                  <a:pt x="10530" y="187858"/>
                  <a:pt x="0" y="177328"/>
                  <a:pt x="0" y="164376"/>
                </a:cubicBezTo>
                <a:lnTo>
                  <a:pt x="0" y="82188"/>
                </a:lnTo>
                <a:cubicBezTo>
                  <a:pt x="0" y="69236"/>
                  <a:pt x="10530" y="58706"/>
                  <a:pt x="23482" y="58706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21" name="Text 18"/>
          <p:cNvSpPr/>
          <p:nvPr/>
        </p:nvSpPr>
        <p:spPr>
          <a:xfrm>
            <a:off x="7821140" y="4010773"/>
            <a:ext cx="789005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1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Vault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511174" y="4348918"/>
            <a:ext cx="4254989" cy="6199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83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interaction logs and audio evidence are hashed and stored in </a:t>
            </a:r>
            <a:pPr>
              <a:lnSpc>
                <a:spcPct val="110000"/>
              </a:lnSpc>
            </a:pPr>
            <a:r>
              <a:rPr lang="en-US" sz="1183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SQLCipher (AES-256)</a:t>
            </a:r>
            <a:pPr>
              <a:lnSpc>
                <a:spcPct val="110000"/>
              </a:lnSpc>
            </a:pPr>
            <a:r>
              <a:rPr lang="en-US" sz="1183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accessible only via the user's biometric key.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7393763" y="5170798"/>
            <a:ext cx="4414669" cy="1098971"/>
          </a:xfrm>
          <a:custGeom>
            <a:avLst/>
            <a:gdLst/>
            <a:ahLst/>
            <a:cxnLst/>
            <a:rect l="l" t="t" r="r" b="b"/>
            <a:pathLst>
              <a:path w="4414669" h="1098971">
                <a:moveTo>
                  <a:pt x="37574" y="0"/>
                </a:moveTo>
                <a:lnTo>
                  <a:pt x="4377095" y="0"/>
                </a:lnTo>
                <a:cubicBezTo>
                  <a:pt x="4397846" y="0"/>
                  <a:pt x="4414669" y="16822"/>
                  <a:pt x="4414669" y="37574"/>
                </a:cubicBezTo>
                <a:lnTo>
                  <a:pt x="4414669" y="1061397"/>
                </a:lnTo>
                <a:cubicBezTo>
                  <a:pt x="4414669" y="1082148"/>
                  <a:pt x="4397846" y="1098971"/>
                  <a:pt x="4377095" y="1098971"/>
                </a:cubicBezTo>
                <a:lnTo>
                  <a:pt x="37574" y="1098971"/>
                </a:lnTo>
                <a:cubicBezTo>
                  <a:pt x="16822" y="1098971"/>
                  <a:pt x="0" y="1082148"/>
                  <a:pt x="0" y="1061397"/>
                </a:cubicBezTo>
                <a:lnTo>
                  <a:pt x="0" y="37574"/>
                </a:lnTo>
                <a:cubicBezTo>
                  <a:pt x="0" y="16836"/>
                  <a:pt x="16836" y="0"/>
                  <a:pt x="37574" y="0"/>
                </a:cubicBezTo>
                <a:close/>
              </a:path>
            </a:pathLst>
          </a:custGeom>
          <a:solidFill>
            <a:srgbClr val="FF3131">
              <a:alpha val="10196"/>
            </a:srgbClr>
          </a:solidFill>
          <a:ln w="12700">
            <a:solidFill>
              <a:srgbClr val="FF3131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7511174" y="5288210"/>
            <a:ext cx="4236203" cy="1502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8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SECURITY METRICS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511174" y="5513639"/>
            <a:ext cx="713861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Encryption: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1139700" y="5513639"/>
            <a:ext cx="619932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AES-256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7511174" y="5739069"/>
            <a:ext cx="929898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Derivation: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1218586" y="5739069"/>
            <a:ext cx="535396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PBKDF2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7511174" y="5964499"/>
            <a:ext cx="948684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Access Control: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0981929" y="5964499"/>
            <a:ext cx="779612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Biometric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380413" y="6354305"/>
            <a:ext cx="3757165" cy="497824"/>
          </a:xfrm>
          <a:custGeom>
            <a:avLst/>
            <a:gdLst/>
            <a:ahLst/>
            <a:cxnLst/>
            <a:rect l="l" t="t" r="r" b="b"/>
            <a:pathLst>
              <a:path w="3757165" h="497824">
                <a:moveTo>
                  <a:pt x="37571" y="0"/>
                </a:moveTo>
                <a:lnTo>
                  <a:pt x="3719594" y="0"/>
                </a:lnTo>
                <a:cubicBezTo>
                  <a:pt x="3740344" y="0"/>
                  <a:pt x="3757165" y="16821"/>
                  <a:pt x="3757165" y="37571"/>
                </a:cubicBezTo>
                <a:lnTo>
                  <a:pt x="3757165" y="460254"/>
                </a:lnTo>
                <a:cubicBezTo>
                  <a:pt x="3757165" y="481003"/>
                  <a:pt x="3740344" y="497824"/>
                  <a:pt x="3719594" y="497824"/>
                </a:cubicBezTo>
                <a:lnTo>
                  <a:pt x="37571" y="497824"/>
                </a:lnTo>
                <a:cubicBezTo>
                  <a:pt x="16821" y="497824"/>
                  <a:pt x="0" y="481003"/>
                  <a:pt x="0" y="460254"/>
                </a:cubicBezTo>
                <a:lnTo>
                  <a:pt x="0" y="37571"/>
                </a:lnTo>
                <a:cubicBezTo>
                  <a:pt x="0" y="16835"/>
                  <a:pt x="16835" y="0"/>
                  <a:pt x="37571" y="0"/>
                </a:cubicBezTo>
                <a:close/>
              </a:path>
            </a:pathLst>
          </a:custGeom>
          <a:solidFill>
            <a:srgbClr val="FF3131">
              <a:alpha val="20000"/>
            </a:srgbClr>
          </a:solidFill>
          <a:ln w="12700">
            <a:solidFill>
              <a:srgbClr val="FF3131"/>
            </a:solidFill>
            <a:prstDash val="solid"/>
          </a:ln>
        </p:spPr>
      </p:sp>
      <p:sp>
        <p:nvSpPr>
          <p:cNvPr id="32" name="Text 29"/>
          <p:cNvSpPr/>
          <p:nvPr/>
        </p:nvSpPr>
        <p:spPr>
          <a:xfrm>
            <a:off x="432074" y="6434145"/>
            <a:ext cx="3653843" cy="1502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8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HOSTILE ENVIRONMENT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427378" y="6584431"/>
            <a:ext cx="3663236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Monitored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4218225" y="6354305"/>
            <a:ext cx="3757165" cy="497824"/>
          </a:xfrm>
          <a:custGeom>
            <a:avLst/>
            <a:gdLst/>
            <a:ahLst/>
            <a:cxnLst/>
            <a:rect l="l" t="t" r="r" b="b"/>
            <a:pathLst>
              <a:path w="3757165" h="497824">
                <a:moveTo>
                  <a:pt x="37571" y="0"/>
                </a:moveTo>
                <a:lnTo>
                  <a:pt x="3719594" y="0"/>
                </a:lnTo>
                <a:cubicBezTo>
                  <a:pt x="3740344" y="0"/>
                  <a:pt x="3757165" y="16821"/>
                  <a:pt x="3757165" y="37571"/>
                </a:cubicBezTo>
                <a:lnTo>
                  <a:pt x="3757165" y="460254"/>
                </a:lnTo>
                <a:cubicBezTo>
                  <a:pt x="3757165" y="481003"/>
                  <a:pt x="3740344" y="497824"/>
                  <a:pt x="3719594" y="497824"/>
                </a:cubicBezTo>
                <a:lnTo>
                  <a:pt x="37571" y="497824"/>
                </a:lnTo>
                <a:cubicBezTo>
                  <a:pt x="16821" y="497824"/>
                  <a:pt x="0" y="481003"/>
                  <a:pt x="0" y="460254"/>
                </a:cubicBezTo>
                <a:lnTo>
                  <a:pt x="0" y="37571"/>
                </a:lnTo>
                <a:cubicBezTo>
                  <a:pt x="0" y="16835"/>
                  <a:pt x="16835" y="0"/>
                  <a:pt x="37571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 w="12700">
            <a:solidFill>
              <a:srgbClr val="00FF41"/>
            </a:solidFill>
            <a:prstDash val="solid"/>
          </a:ln>
        </p:spPr>
      </p:sp>
      <p:sp>
        <p:nvSpPr>
          <p:cNvPr id="35" name="Text 32"/>
          <p:cNvSpPr/>
          <p:nvPr/>
        </p:nvSpPr>
        <p:spPr>
          <a:xfrm>
            <a:off x="4269886" y="6434145"/>
            <a:ext cx="3653843" cy="1502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8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DEVICE BOUNDARY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4265189" y="6584431"/>
            <a:ext cx="3663236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Air-Gapped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8056110" y="6354305"/>
            <a:ext cx="3757165" cy="497824"/>
          </a:xfrm>
          <a:custGeom>
            <a:avLst/>
            <a:gdLst/>
            <a:ahLst/>
            <a:cxnLst/>
            <a:rect l="l" t="t" r="r" b="b"/>
            <a:pathLst>
              <a:path w="3757165" h="497824">
                <a:moveTo>
                  <a:pt x="37571" y="0"/>
                </a:moveTo>
                <a:lnTo>
                  <a:pt x="3719594" y="0"/>
                </a:lnTo>
                <a:cubicBezTo>
                  <a:pt x="3740344" y="0"/>
                  <a:pt x="3757165" y="16821"/>
                  <a:pt x="3757165" y="37571"/>
                </a:cubicBezTo>
                <a:lnTo>
                  <a:pt x="3757165" y="460254"/>
                </a:lnTo>
                <a:cubicBezTo>
                  <a:pt x="3757165" y="481003"/>
                  <a:pt x="3740344" y="497824"/>
                  <a:pt x="3719594" y="497824"/>
                </a:cubicBezTo>
                <a:lnTo>
                  <a:pt x="37571" y="497824"/>
                </a:lnTo>
                <a:cubicBezTo>
                  <a:pt x="16821" y="497824"/>
                  <a:pt x="0" y="481003"/>
                  <a:pt x="0" y="460254"/>
                </a:cubicBezTo>
                <a:lnTo>
                  <a:pt x="0" y="37571"/>
                </a:lnTo>
                <a:cubicBezTo>
                  <a:pt x="0" y="16835"/>
                  <a:pt x="16835" y="0"/>
                  <a:pt x="37571" y="0"/>
                </a:cubicBezTo>
                <a:close/>
              </a:path>
            </a:pathLst>
          </a:custGeom>
          <a:solidFill>
            <a:srgbClr val="01FFFF">
              <a:alpha val="20000"/>
            </a:srgbClr>
          </a:solidFill>
          <a:ln w="12700">
            <a:solidFill>
              <a:srgbClr val="00FFFF"/>
            </a:solidFill>
            <a:prstDash val="solid"/>
          </a:ln>
        </p:spPr>
      </p:sp>
      <p:sp>
        <p:nvSpPr>
          <p:cNvPr id="38" name="Text 35"/>
          <p:cNvSpPr/>
          <p:nvPr/>
        </p:nvSpPr>
        <p:spPr>
          <a:xfrm>
            <a:off x="8107771" y="6434145"/>
            <a:ext cx="3653843" cy="1502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8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VAULT LAYER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8103075" y="6584431"/>
            <a:ext cx="3663236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AES-256 Encrypted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00050" y="38100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381000"/>
            <a:ext cx="11306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TRANSACTION ANALYSIS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1500" y="609600"/>
            <a:ext cx="114109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Sequence Flow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071563"/>
            <a:ext cx="11420475" cy="466725"/>
          </a:xfrm>
          <a:custGeom>
            <a:avLst/>
            <a:gdLst/>
            <a:ahLst/>
            <a:cxnLst/>
            <a:rect l="l" t="t" r="r" b="b"/>
            <a:pathLst>
              <a:path w="11420475" h="466725">
                <a:moveTo>
                  <a:pt x="76202" y="0"/>
                </a:moveTo>
                <a:lnTo>
                  <a:pt x="11344273" y="0"/>
                </a:lnTo>
                <a:cubicBezTo>
                  <a:pt x="11386358" y="0"/>
                  <a:pt x="11420475" y="34117"/>
                  <a:pt x="11420475" y="76202"/>
                </a:cubicBezTo>
                <a:lnTo>
                  <a:pt x="11420475" y="390523"/>
                </a:lnTo>
                <a:cubicBezTo>
                  <a:pt x="11420475" y="432608"/>
                  <a:pt x="11386358" y="466725"/>
                  <a:pt x="11344273" y="466725"/>
                </a:cubicBezTo>
                <a:lnTo>
                  <a:pt x="76202" y="466725"/>
                </a:lnTo>
                <a:cubicBezTo>
                  <a:pt x="34117" y="466725"/>
                  <a:pt x="0" y="432608"/>
                  <a:pt x="0" y="390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12700">
            <a:solidFill>
              <a:srgbClr val="00FF41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16731" y="120967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5255" y="-9265"/>
                </a:moveTo>
                <a:cubicBezTo>
                  <a:pt x="11757" y="-12762"/>
                  <a:pt x="6102" y="-12762"/>
                  <a:pt x="2642" y="-9265"/>
                </a:cubicBezTo>
                <a:cubicBezTo>
                  <a:pt x="-819" y="-5767"/>
                  <a:pt x="-856" y="-112"/>
                  <a:pt x="2604" y="3386"/>
                </a:cubicBezTo>
                <a:lnTo>
                  <a:pt x="199058" y="199839"/>
                </a:lnTo>
                <a:cubicBezTo>
                  <a:pt x="202555" y="203336"/>
                  <a:pt x="208211" y="203336"/>
                  <a:pt x="211671" y="199839"/>
                </a:cubicBezTo>
                <a:cubicBezTo>
                  <a:pt x="215131" y="196342"/>
                  <a:pt x="215168" y="190686"/>
                  <a:pt x="211671" y="187226"/>
                </a:cubicBezTo>
                <a:lnTo>
                  <a:pt x="175803" y="151358"/>
                </a:lnTo>
                <a:cubicBezTo>
                  <a:pt x="176808" y="150465"/>
                  <a:pt x="177812" y="149572"/>
                  <a:pt x="178780" y="148679"/>
                </a:cubicBezTo>
                <a:cubicBezTo>
                  <a:pt x="196193" y="132494"/>
                  <a:pt x="207838" y="113184"/>
                  <a:pt x="213382" y="99901"/>
                </a:cubicBezTo>
                <a:cubicBezTo>
                  <a:pt x="214610" y="96962"/>
                  <a:pt x="214610" y="93687"/>
                  <a:pt x="213382" y="90748"/>
                </a:cubicBezTo>
                <a:cubicBezTo>
                  <a:pt x="207838" y="77465"/>
                  <a:pt x="196193" y="58117"/>
                  <a:pt x="178780" y="41970"/>
                </a:cubicBezTo>
                <a:cubicBezTo>
                  <a:pt x="161255" y="25710"/>
                  <a:pt x="137182" y="11981"/>
                  <a:pt x="107119" y="11981"/>
                </a:cubicBezTo>
                <a:cubicBezTo>
                  <a:pt x="85985" y="11981"/>
                  <a:pt x="67828" y="18752"/>
                  <a:pt x="52797" y="28426"/>
                </a:cubicBezTo>
                <a:lnTo>
                  <a:pt x="15255" y="-9265"/>
                </a:lnTo>
                <a:close/>
                <a:moveTo>
                  <a:pt x="76088" y="51606"/>
                </a:moveTo>
                <a:cubicBezTo>
                  <a:pt x="84832" y="45355"/>
                  <a:pt x="95585" y="41672"/>
                  <a:pt x="107156" y="41672"/>
                </a:cubicBezTo>
                <a:cubicBezTo>
                  <a:pt x="136736" y="41672"/>
                  <a:pt x="160734" y="65670"/>
                  <a:pt x="160734" y="95250"/>
                </a:cubicBezTo>
                <a:cubicBezTo>
                  <a:pt x="160734" y="106821"/>
                  <a:pt x="157051" y="117537"/>
                  <a:pt x="150800" y="126318"/>
                </a:cubicBezTo>
                <a:lnTo>
                  <a:pt x="137889" y="113407"/>
                </a:lnTo>
                <a:cubicBezTo>
                  <a:pt x="142615" y="105445"/>
                  <a:pt x="144214" y="95659"/>
                  <a:pt x="141647" y="85985"/>
                </a:cubicBezTo>
                <a:cubicBezTo>
                  <a:pt x="136550" y="66935"/>
                  <a:pt x="116942" y="55625"/>
                  <a:pt x="97892" y="60722"/>
                </a:cubicBezTo>
                <a:cubicBezTo>
                  <a:pt x="94692" y="61578"/>
                  <a:pt x="91678" y="62843"/>
                  <a:pt x="88962" y="64443"/>
                </a:cubicBezTo>
                <a:lnTo>
                  <a:pt x="76051" y="51532"/>
                </a:lnTo>
                <a:close/>
                <a:moveTo>
                  <a:pt x="121034" y="147005"/>
                </a:moveTo>
                <a:cubicBezTo>
                  <a:pt x="116607" y="148196"/>
                  <a:pt x="111956" y="148828"/>
                  <a:pt x="107156" y="148828"/>
                </a:cubicBezTo>
                <a:cubicBezTo>
                  <a:pt x="77577" y="148828"/>
                  <a:pt x="53578" y="124830"/>
                  <a:pt x="53578" y="95250"/>
                </a:cubicBezTo>
                <a:cubicBezTo>
                  <a:pt x="53578" y="90450"/>
                  <a:pt x="54211" y="85799"/>
                  <a:pt x="55401" y="81372"/>
                </a:cubicBezTo>
                <a:lnTo>
                  <a:pt x="25822" y="51792"/>
                </a:lnTo>
                <a:cubicBezTo>
                  <a:pt x="13692" y="65484"/>
                  <a:pt x="5358" y="79995"/>
                  <a:pt x="930" y="90674"/>
                </a:cubicBezTo>
                <a:cubicBezTo>
                  <a:pt x="-298" y="93613"/>
                  <a:pt x="-298" y="96887"/>
                  <a:pt x="930" y="99826"/>
                </a:cubicBezTo>
                <a:cubicBezTo>
                  <a:pt x="6474" y="113109"/>
                  <a:pt x="18120" y="132457"/>
                  <a:pt x="35533" y="148605"/>
                </a:cubicBezTo>
                <a:cubicBezTo>
                  <a:pt x="53057" y="164864"/>
                  <a:pt x="77130" y="178594"/>
                  <a:pt x="107193" y="178594"/>
                </a:cubicBezTo>
                <a:cubicBezTo>
                  <a:pt x="121072" y="178594"/>
                  <a:pt x="133685" y="175654"/>
                  <a:pt x="144959" y="170929"/>
                </a:cubicBezTo>
                <a:lnTo>
                  <a:pt x="121072" y="147042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7" name="Text 5"/>
          <p:cNvSpPr/>
          <p:nvPr/>
        </p:nvSpPr>
        <p:spPr>
          <a:xfrm>
            <a:off x="857250" y="1190625"/>
            <a:ext cx="7991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Demonstrating the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invisible nature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of the secure transaction. Zero network packets transmitted during the entire process.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90525" y="1628775"/>
            <a:ext cx="6877050" cy="4933950"/>
          </a:xfrm>
          <a:custGeom>
            <a:avLst/>
            <a:gdLst/>
            <a:ahLst/>
            <a:cxnLst/>
            <a:rect l="l" t="t" r="r" b="b"/>
            <a:pathLst>
              <a:path w="6877050" h="4933950">
                <a:moveTo>
                  <a:pt x="76180" y="0"/>
                </a:moveTo>
                <a:lnTo>
                  <a:pt x="6800870" y="0"/>
                </a:lnTo>
                <a:cubicBezTo>
                  <a:pt x="6842943" y="0"/>
                  <a:pt x="6877050" y="34107"/>
                  <a:pt x="6877050" y="76180"/>
                </a:cubicBezTo>
                <a:lnTo>
                  <a:pt x="6877050" y="4857770"/>
                </a:lnTo>
                <a:cubicBezTo>
                  <a:pt x="6877050" y="4899843"/>
                  <a:pt x="6842943" y="4933950"/>
                  <a:pt x="6800870" y="4933950"/>
                </a:cubicBezTo>
                <a:lnTo>
                  <a:pt x="76180" y="4933950"/>
                </a:lnTo>
                <a:cubicBezTo>
                  <a:pt x="34107" y="4933950"/>
                  <a:pt x="0" y="4899843"/>
                  <a:pt x="0" y="4857770"/>
                </a:cubicBezTo>
                <a:lnTo>
                  <a:pt x="0" y="76180"/>
                </a:lnTo>
                <a:cubicBezTo>
                  <a:pt x="0" y="34135"/>
                  <a:pt x="34135" y="0"/>
                  <a:pt x="76180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FF"/>
            </a:solidFill>
            <a:prstDash val="solid"/>
          </a:ln>
        </p:spPr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r="0" t="34" b="34"/>
          <a:stretch/>
        </p:blipFill>
        <p:spPr>
          <a:xfrm>
            <a:off x="514350" y="1752600"/>
            <a:ext cx="6629400" cy="3943350"/>
          </a:xfrm>
          <a:prstGeom prst="roundRect">
            <a:avLst>
              <a:gd name="adj" fmla="val 0"/>
            </a:avLst>
          </a:prstGeom>
        </p:spPr>
      </p:pic>
      <p:sp>
        <p:nvSpPr>
          <p:cNvPr id="10" name="Shape 7"/>
          <p:cNvSpPr/>
          <p:nvPr/>
        </p:nvSpPr>
        <p:spPr>
          <a:xfrm>
            <a:off x="7396162" y="1624013"/>
            <a:ext cx="4410075" cy="962025"/>
          </a:xfrm>
          <a:custGeom>
            <a:avLst/>
            <a:gdLst/>
            <a:ahLst/>
            <a:cxnLst/>
            <a:rect l="l" t="t" r="r" b="b"/>
            <a:pathLst>
              <a:path w="4410075" h="962025">
                <a:moveTo>
                  <a:pt x="38096" y="0"/>
                </a:moveTo>
                <a:lnTo>
                  <a:pt x="4371979" y="0"/>
                </a:lnTo>
                <a:cubicBezTo>
                  <a:pt x="4393019" y="0"/>
                  <a:pt x="4410075" y="17056"/>
                  <a:pt x="4410075" y="38096"/>
                </a:cubicBezTo>
                <a:lnTo>
                  <a:pt x="4410075" y="923929"/>
                </a:lnTo>
                <a:cubicBezTo>
                  <a:pt x="4410075" y="944969"/>
                  <a:pt x="4393019" y="962025"/>
                  <a:pt x="4371979" y="962025"/>
                </a:cubicBezTo>
                <a:lnTo>
                  <a:pt x="38096" y="962025"/>
                </a:lnTo>
                <a:cubicBezTo>
                  <a:pt x="17056" y="962025"/>
                  <a:pt x="0" y="944969"/>
                  <a:pt x="0" y="923929"/>
                </a:cubicBezTo>
                <a:lnTo>
                  <a:pt x="0" y="38096"/>
                </a:lnTo>
                <a:cubicBezTo>
                  <a:pt x="0" y="17070"/>
                  <a:pt x="17070" y="0"/>
                  <a:pt x="38096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515225" y="17430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7589490" y="176212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820025" y="1743075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Covert Activation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15225" y="2047875"/>
            <a:ext cx="42481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enters safe sequence via the weather app UI, which signals the local core to initiate secure mode.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396162" y="2671763"/>
            <a:ext cx="4410075" cy="962025"/>
          </a:xfrm>
          <a:custGeom>
            <a:avLst/>
            <a:gdLst/>
            <a:ahLst/>
            <a:cxnLst/>
            <a:rect l="l" t="t" r="r" b="b"/>
            <a:pathLst>
              <a:path w="4410075" h="962025">
                <a:moveTo>
                  <a:pt x="38096" y="0"/>
                </a:moveTo>
                <a:lnTo>
                  <a:pt x="4371979" y="0"/>
                </a:lnTo>
                <a:cubicBezTo>
                  <a:pt x="4393019" y="0"/>
                  <a:pt x="4410075" y="17056"/>
                  <a:pt x="4410075" y="38096"/>
                </a:cubicBezTo>
                <a:lnTo>
                  <a:pt x="4410075" y="923929"/>
                </a:lnTo>
                <a:cubicBezTo>
                  <a:pt x="4410075" y="944969"/>
                  <a:pt x="4393019" y="962025"/>
                  <a:pt x="4371979" y="962025"/>
                </a:cubicBezTo>
                <a:lnTo>
                  <a:pt x="38096" y="962025"/>
                </a:lnTo>
                <a:cubicBezTo>
                  <a:pt x="17056" y="962025"/>
                  <a:pt x="0" y="944969"/>
                  <a:pt x="0" y="923929"/>
                </a:cubicBezTo>
                <a:lnTo>
                  <a:pt x="0" y="38096"/>
                </a:lnTo>
                <a:cubicBezTo>
                  <a:pt x="0" y="17070"/>
                  <a:pt x="17070" y="0"/>
                  <a:pt x="38096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FF3131">
                <a:alpha val="40000"/>
              </a:srgbClr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7515225" y="2790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3131">
              <a:alpha val="20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7589490" y="280987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820025" y="2790825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Severance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515225" y="3095625"/>
            <a:ext cx="42481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firewall immediately blocks all traffic, creating an air-gapped environment.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7396162" y="3719512"/>
            <a:ext cx="4410075" cy="962025"/>
          </a:xfrm>
          <a:custGeom>
            <a:avLst/>
            <a:gdLst/>
            <a:ahLst/>
            <a:cxnLst/>
            <a:rect l="l" t="t" r="r" b="b"/>
            <a:pathLst>
              <a:path w="4410075" h="962025">
                <a:moveTo>
                  <a:pt x="38096" y="0"/>
                </a:moveTo>
                <a:lnTo>
                  <a:pt x="4371979" y="0"/>
                </a:lnTo>
                <a:cubicBezTo>
                  <a:pt x="4393019" y="0"/>
                  <a:pt x="4410075" y="17056"/>
                  <a:pt x="4410075" y="38096"/>
                </a:cubicBezTo>
                <a:lnTo>
                  <a:pt x="4410075" y="923929"/>
                </a:lnTo>
                <a:cubicBezTo>
                  <a:pt x="4410075" y="944969"/>
                  <a:pt x="4393019" y="962025"/>
                  <a:pt x="4371979" y="962025"/>
                </a:cubicBezTo>
                <a:lnTo>
                  <a:pt x="38096" y="962025"/>
                </a:lnTo>
                <a:cubicBezTo>
                  <a:pt x="17056" y="962025"/>
                  <a:pt x="0" y="944969"/>
                  <a:pt x="0" y="923929"/>
                </a:cubicBezTo>
                <a:lnTo>
                  <a:pt x="0" y="38096"/>
                </a:lnTo>
                <a:cubicBezTo>
                  <a:pt x="0" y="17070"/>
                  <a:pt x="17070" y="0"/>
                  <a:pt x="38096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FF">
                <a:alpha val="40000"/>
              </a:srgbClr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7515225" y="38385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1FFFF">
              <a:alpha val="20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7589490" y="385762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7820025" y="3838575"/>
            <a:ext cx="1104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Local Inference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7515225" y="4143375"/>
            <a:ext cx="42481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Audio is processed by the on-device Whisper model. No data leaves the device.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7396162" y="4767263"/>
            <a:ext cx="4410075" cy="962025"/>
          </a:xfrm>
          <a:custGeom>
            <a:avLst/>
            <a:gdLst/>
            <a:ahLst/>
            <a:cxnLst/>
            <a:rect l="l" t="t" r="r" b="b"/>
            <a:pathLst>
              <a:path w="4410075" h="962025">
                <a:moveTo>
                  <a:pt x="38096" y="0"/>
                </a:moveTo>
                <a:lnTo>
                  <a:pt x="4371979" y="0"/>
                </a:lnTo>
                <a:cubicBezTo>
                  <a:pt x="4393019" y="0"/>
                  <a:pt x="4410075" y="17056"/>
                  <a:pt x="4410075" y="38096"/>
                </a:cubicBezTo>
                <a:lnTo>
                  <a:pt x="4410075" y="923929"/>
                </a:lnTo>
                <a:cubicBezTo>
                  <a:pt x="4410075" y="944969"/>
                  <a:pt x="4393019" y="962025"/>
                  <a:pt x="4371979" y="962025"/>
                </a:cubicBezTo>
                <a:lnTo>
                  <a:pt x="38096" y="962025"/>
                </a:lnTo>
                <a:cubicBezTo>
                  <a:pt x="17056" y="962025"/>
                  <a:pt x="0" y="944969"/>
                  <a:pt x="0" y="923929"/>
                </a:cubicBezTo>
                <a:lnTo>
                  <a:pt x="0" y="38096"/>
                </a:lnTo>
                <a:cubicBezTo>
                  <a:pt x="0" y="17070"/>
                  <a:pt x="17070" y="0"/>
                  <a:pt x="38096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26" name="Shape 23"/>
          <p:cNvSpPr/>
          <p:nvPr/>
        </p:nvSpPr>
        <p:spPr>
          <a:xfrm>
            <a:off x="7515225" y="48863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7589490" y="490537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7820025" y="4886325"/>
            <a:ext cx="1333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Encrypted Storage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7515225" y="5191125"/>
            <a:ext cx="42481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transcript is hashed and stored in SQLCipher with AES-256 encryption.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7391400" y="5810250"/>
            <a:ext cx="4419600" cy="762000"/>
          </a:xfrm>
          <a:custGeom>
            <a:avLst/>
            <a:gdLst/>
            <a:ahLst/>
            <a:cxnLst/>
            <a:rect l="l" t="t" r="r" b="b"/>
            <a:pathLst>
              <a:path w="4419600" h="762000">
                <a:moveTo>
                  <a:pt x="76200" y="0"/>
                </a:moveTo>
                <a:lnTo>
                  <a:pt x="4343400" y="0"/>
                </a:lnTo>
                <a:cubicBezTo>
                  <a:pt x="4385456" y="0"/>
                  <a:pt x="4419600" y="34144"/>
                  <a:pt x="4419600" y="76200"/>
                </a:cubicBezTo>
                <a:lnTo>
                  <a:pt x="4419600" y="685800"/>
                </a:lnTo>
                <a:cubicBezTo>
                  <a:pt x="4419600" y="727856"/>
                  <a:pt x="4385456" y="762000"/>
                  <a:pt x="43434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1" name="Shape 28"/>
          <p:cNvSpPr/>
          <p:nvPr/>
        </p:nvSpPr>
        <p:spPr>
          <a:xfrm>
            <a:off x="8653239" y="59531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5255" y="-9265"/>
                </a:moveTo>
                <a:cubicBezTo>
                  <a:pt x="11757" y="-12762"/>
                  <a:pt x="6102" y="-12762"/>
                  <a:pt x="2642" y="-9265"/>
                </a:cubicBezTo>
                <a:cubicBezTo>
                  <a:pt x="-819" y="-5767"/>
                  <a:pt x="-856" y="-112"/>
                  <a:pt x="2604" y="3386"/>
                </a:cubicBezTo>
                <a:lnTo>
                  <a:pt x="199058" y="199839"/>
                </a:lnTo>
                <a:cubicBezTo>
                  <a:pt x="202555" y="203336"/>
                  <a:pt x="208211" y="203336"/>
                  <a:pt x="211671" y="199839"/>
                </a:cubicBezTo>
                <a:cubicBezTo>
                  <a:pt x="215131" y="196342"/>
                  <a:pt x="215168" y="190686"/>
                  <a:pt x="211671" y="187226"/>
                </a:cubicBezTo>
                <a:lnTo>
                  <a:pt x="175803" y="151358"/>
                </a:lnTo>
                <a:cubicBezTo>
                  <a:pt x="176808" y="150465"/>
                  <a:pt x="177812" y="149572"/>
                  <a:pt x="178780" y="148679"/>
                </a:cubicBezTo>
                <a:cubicBezTo>
                  <a:pt x="196193" y="132494"/>
                  <a:pt x="207838" y="113184"/>
                  <a:pt x="213382" y="99901"/>
                </a:cubicBezTo>
                <a:cubicBezTo>
                  <a:pt x="214610" y="96962"/>
                  <a:pt x="214610" y="93687"/>
                  <a:pt x="213382" y="90748"/>
                </a:cubicBezTo>
                <a:cubicBezTo>
                  <a:pt x="207838" y="77465"/>
                  <a:pt x="196193" y="58117"/>
                  <a:pt x="178780" y="41970"/>
                </a:cubicBezTo>
                <a:cubicBezTo>
                  <a:pt x="161255" y="25710"/>
                  <a:pt x="137182" y="11981"/>
                  <a:pt x="107119" y="11981"/>
                </a:cubicBezTo>
                <a:cubicBezTo>
                  <a:pt x="85985" y="11981"/>
                  <a:pt x="67828" y="18752"/>
                  <a:pt x="52797" y="28426"/>
                </a:cubicBezTo>
                <a:lnTo>
                  <a:pt x="15255" y="-9265"/>
                </a:lnTo>
                <a:close/>
                <a:moveTo>
                  <a:pt x="76088" y="51606"/>
                </a:moveTo>
                <a:cubicBezTo>
                  <a:pt x="84832" y="45355"/>
                  <a:pt x="95585" y="41672"/>
                  <a:pt x="107156" y="41672"/>
                </a:cubicBezTo>
                <a:cubicBezTo>
                  <a:pt x="136736" y="41672"/>
                  <a:pt x="160734" y="65670"/>
                  <a:pt x="160734" y="95250"/>
                </a:cubicBezTo>
                <a:cubicBezTo>
                  <a:pt x="160734" y="106821"/>
                  <a:pt x="157051" y="117537"/>
                  <a:pt x="150800" y="126318"/>
                </a:cubicBezTo>
                <a:lnTo>
                  <a:pt x="137889" y="113407"/>
                </a:lnTo>
                <a:cubicBezTo>
                  <a:pt x="142615" y="105445"/>
                  <a:pt x="144214" y="95659"/>
                  <a:pt x="141647" y="85985"/>
                </a:cubicBezTo>
                <a:cubicBezTo>
                  <a:pt x="136550" y="66935"/>
                  <a:pt x="116942" y="55625"/>
                  <a:pt x="97892" y="60722"/>
                </a:cubicBezTo>
                <a:cubicBezTo>
                  <a:pt x="94692" y="61578"/>
                  <a:pt x="91678" y="62843"/>
                  <a:pt x="88962" y="64443"/>
                </a:cubicBezTo>
                <a:lnTo>
                  <a:pt x="76051" y="51532"/>
                </a:lnTo>
                <a:close/>
                <a:moveTo>
                  <a:pt x="121034" y="147005"/>
                </a:moveTo>
                <a:cubicBezTo>
                  <a:pt x="116607" y="148196"/>
                  <a:pt x="111956" y="148828"/>
                  <a:pt x="107156" y="148828"/>
                </a:cubicBezTo>
                <a:cubicBezTo>
                  <a:pt x="77577" y="148828"/>
                  <a:pt x="53578" y="124830"/>
                  <a:pt x="53578" y="95250"/>
                </a:cubicBezTo>
                <a:cubicBezTo>
                  <a:pt x="53578" y="90450"/>
                  <a:pt x="54211" y="85799"/>
                  <a:pt x="55401" y="81372"/>
                </a:cubicBezTo>
                <a:lnTo>
                  <a:pt x="25822" y="51792"/>
                </a:lnTo>
                <a:cubicBezTo>
                  <a:pt x="13692" y="65484"/>
                  <a:pt x="5358" y="79995"/>
                  <a:pt x="930" y="90674"/>
                </a:cubicBezTo>
                <a:cubicBezTo>
                  <a:pt x="-298" y="93613"/>
                  <a:pt x="-298" y="96887"/>
                  <a:pt x="930" y="99826"/>
                </a:cubicBezTo>
                <a:cubicBezTo>
                  <a:pt x="6474" y="113109"/>
                  <a:pt x="18120" y="132457"/>
                  <a:pt x="35533" y="148605"/>
                </a:cubicBezTo>
                <a:cubicBezTo>
                  <a:pt x="53057" y="164864"/>
                  <a:pt x="77130" y="178594"/>
                  <a:pt x="107193" y="178594"/>
                </a:cubicBezTo>
                <a:cubicBezTo>
                  <a:pt x="121072" y="178594"/>
                  <a:pt x="133685" y="175654"/>
                  <a:pt x="144959" y="170929"/>
                </a:cubicBezTo>
                <a:lnTo>
                  <a:pt x="121072" y="147042"/>
                </a:lnTo>
                <a:close/>
              </a:path>
            </a:pathLst>
          </a:custGeom>
          <a:solidFill>
            <a:srgbClr val="121212"/>
          </a:solidFill>
          <a:ln/>
        </p:spPr>
      </p:sp>
      <p:sp>
        <p:nvSpPr>
          <p:cNvPr id="32" name="Text 29"/>
          <p:cNvSpPr/>
          <p:nvPr/>
        </p:nvSpPr>
        <p:spPr>
          <a:xfrm>
            <a:off x="7753350" y="5924550"/>
            <a:ext cx="3990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2121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ZERO DETECTION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7467600" y="6229350"/>
            <a:ext cx="4267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12121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Monitor: 0KB Traffic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8811" y="370296"/>
            <a:ext cx="37030" cy="592474"/>
          </a:xfrm>
          <a:custGeom>
            <a:avLst/>
            <a:gdLst/>
            <a:ahLst/>
            <a:cxnLst/>
            <a:rect l="l" t="t" r="r" b="b"/>
            <a:pathLst>
              <a:path w="37030" h="592474">
                <a:moveTo>
                  <a:pt x="0" y="0"/>
                </a:moveTo>
                <a:lnTo>
                  <a:pt x="37030" y="0"/>
                </a:lnTo>
                <a:lnTo>
                  <a:pt x="37030" y="592474"/>
                </a:lnTo>
                <a:lnTo>
                  <a:pt x="0" y="592474"/>
                </a:lnTo>
                <a:lnTo>
                  <a:pt x="0" y="0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3" name="Text 1"/>
          <p:cNvSpPr/>
          <p:nvPr/>
        </p:nvSpPr>
        <p:spPr>
          <a:xfrm>
            <a:off x="555444" y="370296"/>
            <a:ext cx="11331062" cy="185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1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IMPLEMENTATION ANALYSIS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55444" y="592474"/>
            <a:ext cx="11432893" cy="370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24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Technical Feasibility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9554" y="1083116"/>
            <a:ext cx="3721476" cy="4674989"/>
          </a:xfrm>
          <a:custGeom>
            <a:avLst/>
            <a:gdLst/>
            <a:ahLst/>
            <a:cxnLst/>
            <a:rect l="l" t="t" r="r" b="b"/>
            <a:pathLst>
              <a:path w="3721476" h="4674989">
                <a:moveTo>
                  <a:pt x="74057" y="0"/>
                </a:moveTo>
                <a:lnTo>
                  <a:pt x="3647419" y="0"/>
                </a:lnTo>
                <a:cubicBezTo>
                  <a:pt x="3688319" y="0"/>
                  <a:pt x="3721476" y="33157"/>
                  <a:pt x="3721476" y="74057"/>
                </a:cubicBezTo>
                <a:lnTo>
                  <a:pt x="3721476" y="4600931"/>
                </a:lnTo>
                <a:cubicBezTo>
                  <a:pt x="3721476" y="4641832"/>
                  <a:pt x="3688319" y="4674989"/>
                  <a:pt x="3647419" y="4674989"/>
                </a:cubicBezTo>
                <a:lnTo>
                  <a:pt x="74057" y="4674989"/>
                </a:lnTo>
                <a:cubicBezTo>
                  <a:pt x="33157" y="4674989"/>
                  <a:pt x="0" y="4641832"/>
                  <a:pt x="0" y="4600931"/>
                </a:cubicBezTo>
                <a:lnTo>
                  <a:pt x="0" y="74057"/>
                </a:lnTo>
                <a:cubicBezTo>
                  <a:pt x="0" y="33184"/>
                  <a:pt x="33184" y="0"/>
                  <a:pt x="74057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955337" y="1249749"/>
            <a:ext cx="573959" cy="573959"/>
          </a:xfrm>
          <a:custGeom>
            <a:avLst/>
            <a:gdLst/>
            <a:ahLst/>
            <a:cxnLst/>
            <a:rect l="l" t="t" r="r" b="b"/>
            <a:pathLst>
              <a:path w="573959" h="573959">
                <a:moveTo>
                  <a:pt x="286979" y="0"/>
                </a:moveTo>
                <a:lnTo>
                  <a:pt x="286979" y="0"/>
                </a:lnTo>
                <a:cubicBezTo>
                  <a:pt x="445474" y="0"/>
                  <a:pt x="573959" y="128485"/>
                  <a:pt x="573959" y="286979"/>
                </a:cubicBezTo>
                <a:lnTo>
                  <a:pt x="573959" y="286979"/>
                </a:lnTo>
                <a:cubicBezTo>
                  <a:pt x="573959" y="445474"/>
                  <a:pt x="445474" y="573959"/>
                  <a:pt x="286979" y="573959"/>
                </a:cubicBezTo>
                <a:lnTo>
                  <a:pt x="286979" y="573959"/>
                </a:lnTo>
                <a:cubicBezTo>
                  <a:pt x="128485" y="573959"/>
                  <a:pt x="0" y="445474"/>
                  <a:pt x="0" y="286979"/>
                </a:cubicBezTo>
                <a:lnTo>
                  <a:pt x="0" y="286979"/>
                </a:lnTo>
                <a:cubicBezTo>
                  <a:pt x="0" y="128485"/>
                  <a:pt x="128485" y="0"/>
                  <a:pt x="286979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2131228" y="1425640"/>
            <a:ext cx="222178" cy="222178"/>
          </a:xfrm>
          <a:custGeom>
            <a:avLst/>
            <a:gdLst/>
            <a:ahLst/>
            <a:cxnLst/>
            <a:rect l="l" t="t" r="r" b="b"/>
            <a:pathLst>
              <a:path w="222178" h="222178">
                <a:moveTo>
                  <a:pt x="190717" y="3038"/>
                </a:moveTo>
                <a:cubicBezTo>
                  <a:pt x="194796" y="-1041"/>
                  <a:pt x="201392" y="-1041"/>
                  <a:pt x="205428" y="3038"/>
                </a:cubicBezTo>
                <a:lnTo>
                  <a:pt x="219314" y="16924"/>
                </a:lnTo>
                <a:cubicBezTo>
                  <a:pt x="223393" y="21003"/>
                  <a:pt x="223393" y="27599"/>
                  <a:pt x="219314" y="31634"/>
                </a:cubicBezTo>
                <a:lnTo>
                  <a:pt x="181561" y="69387"/>
                </a:lnTo>
                <a:lnTo>
                  <a:pt x="198485" y="86311"/>
                </a:lnTo>
                <a:cubicBezTo>
                  <a:pt x="201479" y="89305"/>
                  <a:pt x="202347" y="93775"/>
                  <a:pt x="200741" y="97680"/>
                </a:cubicBezTo>
                <a:cubicBezTo>
                  <a:pt x="199135" y="101586"/>
                  <a:pt x="195360" y="104146"/>
                  <a:pt x="191151" y="104146"/>
                </a:cubicBezTo>
                <a:lnTo>
                  <a:pt x="128663" y="104146"/>
                </a:lnTo>
                <a:cubicBezTo>
                  <a:pt x="122892" y="104146"/>
                  <a:pt x="118249" y="99503"/>
                  <a:pt x="118249" y="93731"/>
                </a:cubicBezTo>
                <a:lnTo>
                  <a:pt x="118249" y="31244"/>
                </a:lnTo>
                <a:cubicBezTo>
                  <a:pt x="118249" y="27035"/>
                  <a:pt x="120766" y="23216"/>
                  <a:pt x="124671" y="21610"/>
                </a:cubicBezTo>
                <a:cubicBezTo>
                  <a:pt x="128577" y="20005"/>
                  <a:pt x="133046" y="20873"/>
                  <a:pt x="136040" y="23867"/>
                </a:cubicBezTo>
                <a:lnTo>
                  <a:pt x="152964" y="40790"/>
                </a:lnTo>
                <a:lnTo>
                  <a:pt x="190717" y="3038"/>
                </a:lnTo>
                <a:close/>
                <a:moveTo>
                  <a:pt x="31461" y="118032"/>
                </a:moveTo>
                <a:lnTo>
                  <a:pt x="93948" y="118032"/>
                </a:lnTo>
                <a:cubicBezTo>
                  <a:pt x="99720" y="118032"/>
                  <a:pt x="104363" y="122675"/>
                  <a:pt x="104363" y="128446"/>
                </a:cubicBezTo>
                <a:lnTo>
                  <a:pt x="104363" y="190934"/>
                </a:lnTo>
                <a:cubicBezTo>
                  <a:pt x="104363" y="195143"/>
                  <a:pt x="101846" y="198962"/>
                  <a:pt x="97940" y="200567"/>
                </a:cubicBezTo>
                <a:cubicBezTo>
                  <a:pt x="94035" y="202173"/>
                  <a:pt x="89565" y="201305"/>
                  <a:pt x="86571" y="198311"/>
                </a:cubicBezTo>
                <a:lnTo>
                  <a:pt x="69647" y="181387"/>
                </a:lnTo>
                <a:lnTo>
                  <a:pt x="31895" y="219140"/>
                </a:lnTo>
                <a:cubicBezTo>
                  <a:pt x="27816" y="223219"/>
                  <a:pt x="21220" y="223219"/>
                  <a:pt x="17184" y="219140"/>
                </a:cubicBezTo>
                <a:lnTo>
                  <a:pt x="3298" y="205254"/>
                </a:lnTo>
                <a:cubicBezTo>
                  <a:pt x="-781" y="201175"/>
                  <a:pt x="-781" y="194579"/>
                  <a:pt x="3298" y="190543"/>
                </a:cubicBezTo>
                <a:lnTo>
                  <a:pt x="41051" y="152791"/>
                </a:lnTo>
                <a:lnTo>
                  <a:pt x="24127" y="135867"/>
                </a:lnTo>
                <a:cubicBezTo>
                  <a:pt x="21133" y="132873"/>
                  <a:pt x="20265" y="128403"/>
                  <a:pt x="21871" y="124498"/>
                </a:cubicBezTo>
                <a:cubicBezTo>
                  <a:pt x="23476" y="120592"/>
                  <a:pt x="27251" y="118032"/>
                  <a:pt x="31461" y="118032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8" name="Text 6"/>
          <p:cNvSpPr/>
          <p:nvPr/>
        </p:nvSpPr>
        <p:spPr>
          <a:xfrm>
            <a:off x="490642" y="1907025"/>
            <a:ext cx="3499298" cy="259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8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Compression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04528" y="2203262"/>
            <a:ext cx="3471526" cy="185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GGUF 4-bit Quantization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36929" y="2499499"/>
            <a:ext cx="3480784" cy="9627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Utilizing </a:t>
            </a:r>
            <a:pPr>
              <a:lnSpc>
                <a:spcPct val="140000"/>
              </a:lnSpc>
            </a:pPr>
            <a:r>
              <a:rPr lang="en-US" sz="1166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GGUF (GPT-Generated Unified Format)</a:t>
            </a:r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4-bit quantization (Q4_K_M) dramatically reduces storage requirements while maintaining model performance.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41558" y="3577986"/>
            <a:ext cx="3397467" cy="1166433"/>
          </a:xfrm>
          <a:custGeom>
            <a:avLst/>
            <a:gdLst/>
            <a:ahLst/>
            <a:cxnLst/>
            <a:rect l="l" t="t" r="r" b="b"/>
            <a:pathLst>
              <a:path w="3397467" h="1166433">
                <a:moveTo>
                  <a:pt x="37034" y="0"/>
                </a:moveTo>
                <a:lnTo>
                  <a:pt x="3360433" y="0"/>
                </a:lnTo>
                <a:cubicBezTo>
                  <a:pt x="3380886" y="0"/>
                  <a:pt x="3397467" y="16581"/>
                  <a:pt x="3397467" y="37034"/>
                </a:cubicBezTo>
                <a:lnTo>
                  <a:pt x="3397467" y="1129399"/>
                </a:lnTo>
                <a:cubicBezTo>
                  <a:pt x="3397467" y="1149852"/>
                  <a:pt x="3380886" y="1166433"/>
                  <a:pt x="3360433" y="1166433"/>
                </a:cubicBezTo>
                <a:lnTo>
                  <a:pt x="37034" y="1166433"/>
                </a:lnTo>
                <a:cubicBezTo>
                  <a:pt x="16581" y="1166433"/>
                  <a:pt x="0" y="1149852"/>
                  <a:pt x="0" y="1129399"/>
                </a:cubicBezTo>
                <a:lnTo>
                  <a:pt x="0" y="37034"/>
                </a:lnTo>
                <a:cubicBezTo>
                  <a:pt x="0" y="16581"/>
                  <a:pt x="16581" y="0"/>
                  <a:pt x="37034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12700">
            <a:solidFill>
              <a:srgbClr val="00FF4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24875" y="3693704"/>
            <a:ext cx="1592273" cy="185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Original Size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01731" y="3915882"/>
            <a:ext cx="1638560" cy="2962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9" b="1" dirty="0">
                <a:solidFill>
                  <a:srgbClr val="FF313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16GB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265460" y="3693704"/>
            <a:ext cx="1592273" cy="185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Quantized Size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242317" y="3915882"/>
            <a:ext cx="1638560" cy="2962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9" b="1" dirty="0">
                <a:solidFill>
                  <a:srgbClr val="00FF4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4.2GB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57276" y="4290806"/>
            <a:ext cx="3166032" cy="9257"/>
          </a:xfrm>
          <a:custGeom>
            <a:avLst/>
            <a:gdLst/>
            <a:ahLst/>
            <a:cxnLst/>
            <a:rect l="l" t="t" r="r" b="b"/>
            <a:pathLst>
              <a:path w="3166032" h="9257">
                <a:moveTo>
                  <a:pt x="0" y="0"/>
                </a:moveTo>
                <a:lnTo>
                  <a:pt x="3166032" y="0"/>
                </a:lnTo>
                <a:lnTo>
                  <a:pt x="3166032" y="9257"/>
                </a:lnTo>
                <a:lnTo>
                  <a:pt x="0" y="9257"/>
                </a:lnTo>
                <a:lnTo>
                  <a:pt x="0" y="0"/>
                </a:lnTo>
                <a:close/>
              </a:path>
            </a:pathLst>
          </a:custGeom>
          <a:solidFill>
            <a:srgbClr val="01FF41">
              <a:alpha val="4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15617" y="4369494"/>
            <a:ext cx="3249349" cy="259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12" b="1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74% REDUCTION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36929" y="4860137"/>
            <a:ext cx="3480784" cy="7220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makes the 8B parameter model </a:t>
            </a:r>
            <a:pPr>
              <a:lnSpc>
                <a:spcPct val="140000"/>
              </a:lnSpc>
            </a:pPr>
            <a:r>
              <a:rPr lang="en-US" sz="1166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runnable on devices with 6GB-8GB RAM</a:t>
            </a:r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standard for mid-range Android/iOS devices.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234683" y="1083116"/>
            <a:ext cx="3721476" cy="4674989"/>
          </a:xfrm>
          <a:custGeom>
            <a:avLst/>
            <a:gdLst/>
            <a:ahLst/>
            <a:cxnLst/>
            <a:rect l="l" t="t" r="r" b="b"/>
            <a:pathLst>
              <a:path w="3721476" h="4674989">
                <a:moveTo>
                  <a:pt x="74057" y="0"/>
                </a:moveTo>
                <a:lnTo>
                  <a:pt x="3647419" y="0"/>
                </a:lnTo>
                <a:cubicBezTo>
                  <a:pt x="3688319" y="0"/>
                  <a:pt x="3721476" y="33157"/>
                  <a:pt x="3721476" y="74057"/>
                </a:cubicBezTo>
                <a:lnTo>
                  <a:pt x="3721476" y="4600931"/>
                </a:lnTo>
                <a:cubicBezTo>
                  <a:pt x="3721476" y="4641832"/>
                  <a:pt x="3688319" y="4674989"/>
                  <a:pt x="3647419" y="4674989"/>
                </a:cubicBezTo>
                <a:lnTo>
                  <a:pt x="74057" y="4674989"/>
                </a:lnTo>
                <a:cubicBezTo>
                  <a:pt x="33157" y="4674989"/>
                  <a:pt x="0" y="4641832"/>
                  <a:pt x="0" y="4600931"/>
                </a:cubicBezTo>
                <a:lnTo>
                  <a:pt x="0" y="74057"/>
                </a:lnTo>
                <a:cubicBezTo>
                  <a:pt x="0" y="33184"/>
                  <a:pt x="33184" y="0"/>
                  <a:pt x="74057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FF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810467" y="1249749"/>
            <a:ext cx="573959" cy="573959"/>
          </a:xfrm>
          <a:custGeom>
            <a:avLst/>
            <a:gdLst/>
            <a:ahLst/>
            <a:cxnLst/>
            <a:rect l="l" t="t" r="r" b="b"/>
            <a:pathLst>
              <a:path w="573959" h="573959">
                <a:moveTo>
                  <a:pt x="286979" y="0"/>
                </a:moveTo>
                <a:lnTo>
                  <a:pt x="286979" y="0"/>
                </a:lnTo>
                <a:cubicBezTo>
                  <a:pt x="445474" y="0"/>
                  <a:pt x="573959" y="128485"/>
                  <a:pt x="573959" y="286979"/>
                </a:cubicBezTo>
                <a:lnTo>
                  <a:pt x="573959" y="286979"/>
                </a:lnTo>
                <a:cubicBezTo>
                  <a:pt x="573959" y="445474"/>
                  <a:pt x="445474" y="573959"/>
                  <a:pt x="286979" y="573959"/>
                </a:cubicBezTo>
                <a:lnTo>
                  <a:pt x="286979" y="573959"/>
                </a:lnTo>
                <a:cubicBezTo>
                  <a:pt x="128485" y="573959"/>
                  <a:pt x="0" y="445474"/>
                  <a:pt x="0" y="286979"/>
                </a:cubicBezTo>
                <a:lnTo>
                  <a:pt x="0" y="286979"/>
                </a:lnTo>
                <a:cubicBezTo>
                  <a:pt x="0" y="128485"/>
                  <a:pt x="128485" y="0"/>
                  <a:pt x="286979" y="0"/>
                </a:cubicBezTo>
                <a:close/>
              </a:path>
            </a:pathLst>
          </a:custGeom>
          <a:solidFill>
            <a:srgbClr val="01FFFF">
              <a:alpha val="20000"/>
            </a:srgbClr>
          </a:solidFill>
          <a:ln w="25400">
            <a:solidFill>
              <a:srgbClr val="00FFFF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958585" y="1425640"/>
            <a:ext cx="277722" cy="222178"/>
          </a:xfrm>
          <a:custGeom>
            <a:avLst/>
            <a:gdLst/>
            <a:ahLst/>
            <a:cxnLst/>
            <a:rect l="l" t="t" r="r" b="b"/>
            <a:pathLst>
              <a:path w="277722" h="222178">
                <a:moveTo>
                  <a:pt x="229121" y="55544"/>
                </a:moveTo>
                <a:cubicBezTo>
                  <a:pt x="232939" y="55544"/>
                  <a:pt x="236064" y="58669"/>
                  <a:pt x="236064" y="62487"/>
                </a:cubicBezTo>
                <a:lnTo>
                  <a:pt x="236064" y="159690"/>
                </a:lnTo>
                <a:cubicBezTo>
                  <a:pt x="236064" y="163509"/>
                  <a:pt x="232939" y="166633"/>
                  <a:pt x="229121" y="166633"/>
                </a:cubicBezTo>
                <a:lnTo>
                  <a:pt x="48601" y="166633"/>
                </a:lnTo>
                <a:cubicBezTo>
                  <a:pt x="44783" y="166633"/>
                  <a:pt x="41658" y="163509"/>
                  <a:pt x="41658" y="159690"/>
                </a:cubicBezTo>
                <a:lnTo>
                  <a:pt x="41658" y="62487"/>
                </a:lnTo>
                <a:cubicBezTo>
                  <a:pt x="41658" y="58669"/>
                  <a:pt x="44783" y="55544"/>
                  <a:pt x="48601" y="55544"/>
                </a:cubicBezTo>
                <a:lnTo>
                  <a:pt x="229121" y="55544"/>
                </a:lnTo>
                <a:close/>
                <a:moveTo>
                  <a:pt x="48601" y="27772"/>
                </a:moveTo>
                <a:cubicBezTo>
                  <a:pt x="29421" y="27772"/>
                  <a:pt x="13886" y="43307"/>
                  <a:pt x="13886" y="62487"/>
                </a:cubicBezTo>
                <a:lnTo>
                  <a:pt x="13886" y="159690"/>
                </a:lnTo>
                <a:cubicBezTo>
                  <a:pt x="13886" y="178870"/>
                  <a:pt x="29421" y="194405"/>
                  <a:pt x="48601" y="194405"/>
                </a:cubicBezTo>
                <a:lnTo>
                  <a:pt x="229121" y="194405"/>
                </a:lnTo>
                <a:cubicBezTo>
                  <a:pt x="248301" y="194405"/>
                  <a:pt x="263836" y="178870"/>
                  <a:pt x="263836" y="159690"/>
                </a:cubicBezTo>
                <a:lnTo>
                  <a:pt x="263836" y="138861"/>
                </a:lnTo>
                <a:cubicBezTo>
                  <a:pt x="271517" y="138861"/>
                  <a:pt x="277722" y="132656"/>
                  <a:pt x="277722" y="124975"/>
                </a:cubicBezTo>
                <a:lnTo>
                  <a:pt x="277722" y="97203"/>
                </a:lnTo>
                <a:cubicBezTo>
                  <a:pt x="277722" y="89522"/>
                  <a:pt x="271517" y="83317"/>
                  <a:pt x="263836" y="83317"/>
                </a:cubicBezTo>
                <a:lnTo>
                  <a:pt x="263836" y="62487"/>
                </a:lnTo>
                <a:cubicBezTo>
                  <a:pt x="263836" y="43307"/>
                  <a:pt x="248301" y="27772"/>
                  <a:pt x="229121" y="27772"/>
                </a:cubicBezTo>
                <a:lnTo>
                  <a:pt x="48601" y="27772"/>
                </a:lnTo>
                <a:close/>
                <a:moveTo>
                  <a:pt x="72902" y="76374"/>
                </a:moveTo>
                <a:cubicBezTo>
                  <a:pt x="67131" y="76374"/>
                  <a:pt x="62487" y="81017"/>
                  <a:pt x="62487" y="86788"/>
                </a:cubicBezTo>
                <a:lnTo>
                  <a:pt x="62487" y="135390"/>
                </a:lnTo>
                <a:cubicBezTo>
                  <a:pt x="62487" y="141161"/>
                  <a:pt x="67131" y="145804"/>
                  <a:pt x="72902" y="145804"/>
                </a:cubicBezTo>
                <a:lnTo>
                  <a:pt x="204820" y="145804"/>
                </a:lnTo>
                <a:cubicBezTo>
                  <a:pt x="210591" y="145804"/>
                  <a:pt x="215235" y="141161"/>
                  <a:pt x="215235" y="135390"/>
                </a:cubicBezTo>
                <a:lnTo>
                  <a:pt x="215235" y="86788"/>
                </a:lnTo>
                <a:cubicBezTo>
                  <a:pt x="215235" y="81017"/>
                  <a:pt x="210591" y="76374"/>
                  <a:pt x="204820" y="76374"/>
                </a:cubicBezTo>
                <a:lnTo>
                  <a:pt x="72902" y="76374"/>
                </a:ln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4345772" y="1907025"/>
            <a:ext cx="3499298" cy="259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8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Battery Optimization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359658" y="2203262"/>
            <a:ext cx="3471526" cy="185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Intelligent Power Management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392059" y="2499499"/>
            <a:ext cx="3480784" cy="7220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LLM remains </a:t>
            </a:r>
            <a:pPr>
              <a:lnSpc>
                <a:spcPct val="140000"/>
              </a:lnSpc>
            </a:pPr>
            <a:r>
              <a:rPr lang="en-US" sz="1166" b="1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dormant</a:t>
            </a:r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by default. A lightweight </a:t>
            </a:r>
            <a:pPr>
              <a:lnSpc>
                <a:spcPct val="140000"/>
              </a:lnSpc>
            </a:pPr>
            <a:r>
              <a:rPr lang="en-US" sz="1166" b="1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VAD (Voice Activity Detection)</a:t>
            </a:r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engine (Silero) runs continuously, consuming minimal resources.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96688" y="3337294"/>
            <a:ext cx="3397467" cy="897968"/>
          </a:xfrm>
          <a:custGeom>
            <a:avLst/>
            <a:gdLst/>
            <a:ahLst/>
            <a:cxnLst/>
            <a:rect l="l" t="t" r="r" b="b"/>
            <a:pathLst>
              <a:path w="3397467" h="897968">
                <a:moveTo>
                  <a:pt x="37032" y="0"/>
                </a:moveTo>
                <a:lnTo>
                  <a:pt x="3360435" y="0"/>
                </a:lnTo>
                <a:cubicBezTo>
                  <a:pt x="3380887" y="0"/>
                  <a:pt x="3397467" y="16580"/>
                  <a:pt x="3397467" y="37032"/>
                </a:cubicBezTo>
                <a:lnTo>
                  <a:pt x="3397467" y="860936"/>
                </a:lnTo>
                <a:cubicBezTo>
                  <a:pt x="3397467" y="881388"/>
                  <a:pt x="3380887" y="897968"/>
                  <a:pt x="3360435" y="897968"/>
                </a:cubicBezTo>
                <a:lnTo>
                  <a:pt x="37032" y="897968"/>
                </a:lnTo>
                <a:cubicBezTo>
                  <a:pt x="16580" y="897968"/>
                  <a:pt x="0" y="881388"/>
                  <a:pt x="0" y="860936"/>
                </a:cubicBezTo>
                <a:lnTo>
                  <a:pt x="0" y="37032"/>
                </a:lnTo>
                <a:cubicBezTo>
                  <a:pt x="0" y="16580"/>
                  <a:pt x="16580" y="0"/>
                  <a:pt x="37032" y="0"/>
                </a:cubicBezTo>
                <a:close/>
              </a:path>
            </a:pathLst>
          </a:custGeom>
          <a:solidFill>
            <a:srgbClr val="01FFFF">
              <a:alpha val="10196"/>
            </a:srgbClr>
          </a:solidFill>
          <a:ln w="12700">
            <a:solidFill>
              <a:srgbClr val="00FFFF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480005" y="3453011"/>
            <a:ext cx="1592273" cy="185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VAD Engine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456861" y="3675189"/>
            <a:ext cx="1638560" cy="2962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9" b="1" dirty="0">
                <a:solidFill>
                  <a:srgbClr val="00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&lt;50MB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484633" y="3971426"/>
            <a:ext cx="1583016" cy="1481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5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RAM Usage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120590" y="3453011"/>
            <a:ext cx="1592273" cy="185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Activation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097446" y="3675189"/>
            <a:ext cx="1638560" cy="2962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9" b="1" dirty="0">
                <a:solidFill>
                  <a:srgbClr val="00FF4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125219" y="3971426"/>
            <a:ext cx="1583016" cy="1481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75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Demand Only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392059" y="4350979"/>
            <a:ext cx="3480784" cy="7220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heavy LLM only initializes when VAD detects specific </a:t>
            </a:r>
            <a:pPr>
              <a:lnSpc>
                <a:spcPct val="140000"/>
              </a:lnSpc>
            </a:pPr>
            <a:r>
              <a:rPr lang="en-US" sz="1166" dirty="0">
                <a:solidFill>
                  <a:srgbClr val="00FFFF"/>
                </a:solidFill>
                <a:highlight>
                  <a:srgbClr val="01FFFF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decibel spikes (shouting) </a:t>
            </a:r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 keywords, ensuring all-day battery life.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089886" y="1083116"/>
            <a:ext cx="3721476" cy="4674989"/>
          </a:xfrm>
          <a:custGeom>
            <a:avLst/>
            <a:gdLst/>
            <a:ahLst/>
            <a:cxnLst/>
            <a:rect l="l" t="t" r="r" b="b"/>
            <a:pathLst>
              <a:path w="3721476" h="4674989">
                <a:moveTo>
                  <a:pt x="74057" y="0"/>
                </a:moveTo>
                <a:lnTo>
                  <a:pt x="3647419" y="0"/>
                </a:lnTo>
                <a:cubicBezTo>
                  <a:pt x="3688319" y="0"/>
                  <a:pt x="3721476" y="33157"/>
                  <a:pt x="3721476" y="74057"/>
                </a:cubicBezTo>
                <a:lnTo>
                  <a:pt x="3721476" y="4600931"/>
                </a:lnTo>
                <a:cubicBezTo>
                  <a:pt x="3721476" y="4641832"/>
                  <a:pt x="3688319" y="4674989"/>
                  <a:pt x="3647419" y="4674989"/>
                </a:cubicBezTo>
                <a:lnTo>
                  <a:pt x="74057" y="4674989"/>
                </a:lnTo>
                <a:cubicBezTo>
                  <a:pt x="33157" y="4674989"/>
                  <a:pt x="0" y="4641832"/>
                  <a:pt x="0" y="4600931"/>
                </a:cubicBezTo>
                <a:lnTo>
                  <a:pt x="0" y="74057"/>
                </a:lnTo>
                <a:cubicBezTo>
                  <a:pt x="0" y="33184"/>
                  <a:pt x="33184" y="0"/>
                  <a:pt x="74057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E0E0E0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9665669" y="1249749"/>
            <a:ext cx="573959" cy="573959"/>
          </a:xfrm>
          <a:custGeom>
            <a:avLst/>
            <a:gdLst/>
            <a:ahLst/>
            <a:cxnLst/>
            <a:rect l="l" t="t" r="r" b="b"/>
            <a:pathLst>
              <a:path w="573959" h="573959">
                <a:moveTo>
                  <a:pt x="286979" y="0"/>
                </a:moveTo>
                <a:lnTo>
                  <a:pt x="286979" y="0"/>
                </a:lnTo>
                <a:cubicBezTo>
                  <a:pt x="445474" y="0"/>
                  <a:pt x="573959" y="128485"/>
                  <a:pt x="573959" y="286979"/>
                </a:cubicBezTo>
                <a:lnTo>
                  <a:pt x="573959" y="286979"/>
                </a:lnTo>
                <a:cubicBezTo>
                  <a:pt x="573959" y="445474"/>
                  <a:pt x="445474" y="573959"/>
                  <a:pt x="286979" y="573959"/>
                </a:cubicBezTo>
                <a:lnTo>
                  <a:pt x="286979" y="573959"/>
                </a:lnTo>
                <a:cubicBezTo>
                  <a:pt x="128485" y="573959"/>
                  <a:pt x="0" y="445474"/>
                  <a:pt x="0" y="286979"/>
                </a:cubicBezTo>
                <a:lnTo>
                  <a:pt x="0" y="286979"/>
                </a:lnTo>
                <a:cubicBezTo>
                  <a:pt x="0" y="128485"/>
                  <a:pt x="128485" y="0"/>
                  <a:pt x="286979" y="0"/>
                </a:cubicBezTo>
                <a:close/>
              </a:path>
            </a:pathLst>
          </a:custGeom>
          <a:solidFill>
            <a:srgbClr val="E0E0E0">
              <a:alpha val="20000"/>
            </a:srgbClr>
          </a:solidFill>
          <a:ln w="25400">
            <a:solidFill>
              <a:srgbClr val="E0E0E0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9827674" y="1425640"/>
            <a:ext cx="249950" cy="222178"/>
          </a:xfrm>
          <a:custGeom>
            <a:avLst/>
            <a:gdLst/>
            <a:ahLst/>
            <a:cxnLst/>
            <a:rect l="l" t="t" r="r" b="b"/>
            <a:pathLst>
              <a:path w="249950" h="222178">
                <a:moveTo>
                  <a:pt x="156566" y="521"/>
                </a:moveTo>
                <a:cubicBezTo>
                  <a:pt x="149189" y="-1606"/>
                  <a:pt x="141508" y="2690"/>
                  <a:pt x="139382" y="10067"/>
                </a:cubicBezTo>
                <a:lnTo>
                  <a:pt x="83837" y="204473"/>
                </a:lnTo>
                <a:cubicBezTo>
                  <a:pt x="81711" y="211850"/>
                  <a:pt x="86007" y="219531"/>
                  <a:pt x="93384" y="221657"/>
                </a:cubicBezTo>
                <a:cubicBezTo>
                  <a:pt x="100761" y="223783"/>
                  <a:pt x="108442" y="219487"/>
                  <a:pt x="110568" y="212110"/>
                </a:cubicBezTo>
                <a:lnTo>
                  <a:pt x="166113" y="17705"/>
                </a:lnTo>
                <a:cubicBezTo>
                  <a:pt x="168239" y="10328"/>
                  <a:pt x="163943" y="2647"/>
                  <a:pt x="156566" y="521"/>
                </a:cubicBezTo>
                <a:close/>
                <a:moveTo>
                  <a:pt x="184598" y="59580"/>
                </a:moveTo>
                <a:cubicBezTo>
                  <a:pt x="179174" y="65004"/>
                  <a:pt x="179174" y="73813"/>
                  <a:pt x="184598" y="79238"/>
                </a:cubicBezTo>
                <a:lnTo>
                  <a:pt x="216450" y="111089"/>
                </a:lnTo>
                <a:lnTo>
                  <a:pt x="184598" y="142940"/>
                </a:lnTo>
                <a:cubicBezTo>
                  <a:pt x="179174" y="148364"/>
                  <a:pt x="179174" y="157173"/>
                  <a:pt x="184598" y="162598"/>
                </a:cubicBezTo>
                <a:cubicBezTo>
                  <a:pt x="190023" y="168022"/>
                  <a:pt x="198832" y="168022"/>
                  <a:pt x="204256" y="162598"/>
                </a:cubicBezTo>
                <a:lnTo>
                  <a:pt x="245914" y="120939"/>
                </a:lnTo>
                <a:cubicBezTo>
                  <a:pt x="251338" y="115515"/>
                  <a:pt x="251338" y="106706"/>
                  <a:pt x="245914" y="101282"/>
                </a:cubicBezTo>
                <a:lnTo>
                  <a:pt x="204256" y="59623"/>
                </a:lnTo>
                <a:cubicBezTo>
                  <a:pt x="198832" y="54199"/>
                  <a:pt x="190023" y="54199"/>
                  <a:pt x="184598" y="59623"/>
                </a:cubicBezTo>
                <a:close/>
                <a:moveTo>
                  <a:pt x="65395" y="59580"/>
                </a:moveTo>
                <a:cubicBezTo>
                  <a:pt x="59971" y="54156"/>
                  <a:pt x="51162" y="54156"/>
                  <a:pt x="45737" y="59580"/>
                </a:cubicBezTo>
                <a:lnTo>
                  <a:pt x="4079" y="101238"/>
                </a:lnTo>
                <a:cubicBezTo>
                  <a:pt x="-1345" y="106663"/>
                  <a:pt x="-1345" y="115472"/>
                  <a:pt x="4079" y="120896"/>
                </a:cubicBezTo>
                <a:lnTo>
                  <a:pt x="45737" y="162554"/>
                </a:lnTo>
                <a:cubicBezTo>
                  <a:pt x="51162" y="167978"/>
                  <a:pt x="59971" y="167978"/>
                  <a:pt x="65395" y="162554"/>
                </a:cubicBezTo>
                <a:cubicBezTo>
                  <a:pt x="70819" y="157130"/>
                  <a:pt x="70819" y="148321"/>
                  <a:pt x="65395" y="142897"/>
                </a:cubicBezTo>
                <a:lnTo>
                  <a:pt x="33544" y="111089"/>
                </a:lnTo>
                <a:lnTo>
                  <a:pt x="65351" y="79238"/>
                </a:lnTo>
                <a:cubicBezTo>
                  <a:pt x="70776" y="73813"/>
                  <a:pt x="70776" y="65004"/>
                  <a:pt x="65351" y="59580"/>
                </a:cubicBez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36" name="Text 34"/>
          <p:cNvSpPr/>
          <p:nvPr/>
        </p:nvSpPr>
        <p:spPr>
          <a:xfrm>
            <a:off x="8200974" y="1907025"/>
            <a:ext cx="3499298" cy="259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8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 Stack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214860" y="2203262"/>
            <a:ext cx="3471526" cy="185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 Framework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251890" y="2504128"/>
            <a:ext cx="3397467" cy="953513"/>
          </a:xfrm>
          <a:custGeom>
            <a:avLst/>
            <a:gdLst/>
            <a:ahLst/>
            <a:cxnLst/>
            <a:rect l="l" t="t" r="r" b="b"/>
            <a:pathLst>
              <a:path w="3397467" h="953513">
                <a:moveTo>
                  <a:pt x="37025" y="0"/>
                </a:moveTo>
                <a:lnTo>
                  <a:pt x="3360442" y="0"/>
                </a:lnTo>
                <a:cubicBezTo>
                  <a:pt x="3380890" y="0"/>
                  <a:pt x="3397467" y="16577"/>
                  <a:pt x="3397467" y="37025"/>
                </a:cubicBezTo>
                <a:lnTo>
                  <a:pt x="3397467" y="916488"/>
                </a:lnTo>
                <a:cubicBezTo>
                  <a:pt x="3397467" y="936936"/>
                  <a:pt x="3380890" y="953513"/>
                  <a:pt x="3360442" y="953513"/>
                </a:cubicBezTo>
                <a:lnTo>
                  <a:pt x="37025" y="953513"/>
                </a:lnTo>
                <a:cubicBezTo>
                  <a:pt x="16577" y="953513"/>
                  <a:pt x="0" y="936936"/>
                  <a:pt x="0" y="916488"/>
                </a:cubicBezTo>
                <a:lnTo>
                  <a:pt x="0" y="37025"/>
                </a:lnTo>
                <a:cubicBezTo>
                  <a:pt x="0" y="16590"/>
                  <a:pt x="16590" y="0"/>
                  <a:pt x="37025" y="0"/>
                </a:cubicBezTo>
                <a:close/>
              </a:path>
            </a:pathLst>
          </a:custGeom>
          <a:solidFill>
            <a:srgbClr val="E0E0E0">
              <a:alpha val="10196"/>
            </a:srgbClr>
          </a:solidFill>
          <a:ln w="12700">
            <a:solidFill>
              <a:srgbClr val="E0E0E0">
                <a:alpha val="4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8404637" y="2656875"/>
            <a:ext cx="111089" cy="148118"/>
          </a:xfrm>
          <a:custGeom>
            <a:avLst/>
            <a:gdLst/>
            <a:ahLst/>
            <a:cxnLst/>
            <a:rect l="l" t="t" r="r" b="b"/>
            <a:pathLst>
              <a:path w="111089" h="148118">
                <a:moveTo>
                  <a:pt x="4629" y="18515"/>
                </a:moveTo>
                <a:cubicBezTo>
                  <a:pt x="4629" y="8303"/>
                  <a:pt x="12931" y="0"/>
                  <a:pt x="23144" y="0"/>
                </a:cubicBezTo>
                <a:lnTo>
                  <a:pt x="87945" y="0"/>
                </a:lnTo>
                <a:cubicBezTo>
                  <a:pt x="98157" y="0"/>
                  <a:pt x="106460" y="8303"/>
                  <a:pt x="106460" y="18515"/>
                </a:cubicBezTo>
                <a:lnTo>
                  <a:pt x="106460" y="129604"/>
                </a:lnTo>
                <a:cubicBezTo>
                  <a:pt x="106460" y="139816"/>
                  <a:pt x="98157" y="148118"/>
                  <a:pt x="87945" y="148118"/>
                </a:cubicBezTo>
                <a:lnTo>
                  <a:pt x="23144" y="148118"/>
                </a:lnTo>
                <a:cubicBezTo>
                  <a:pt x="12931" y="148118"/>
                  <a:pt x="4629" y="139816"/>
                  <a:pt x="4629" y="129604"/>
                </a:cubicBezTo>
                <a:lnTo>
                  <a:pt x="4629" y="18515"/>
                </a:lnTo>
                <a:close/>
                <a:moveTo>
                  <a:pt x="23144" y="18515"/>
                </a:moveTo>
                <a:lnTo>
                  <a:pt x="23144" y="106460"/>
                </a:lnTo>
                <a:lnTo>
                  <a:pt x="87945" y="106460"/>
                </a:lnTo>
                <a:lnTo>
                  <a:pt x="87945" y="18515"/>
                </a:lnTo>
                <a:lnTo>
                  <a:pt x="23144" y="18515"/>
                </a:lnTo>
                <a:close/>
                <a:moveTo>
                  <a:pt x="55544" y="136547"/>
                </a:moveTo>
                <a:cubicBezTo>
                  <a:pt x="60665" y="136547"/>
                  <a:pt x="64802" y="132410"/>
                  <a:pt x="64802" y="127289"/>
                </a:cubicBezTo>
                <a:cubicBezTo>
                  <a:pt x="64802" y="122169"/>
                  <a:pt x="60665" y="118032"/>
                  <a:pt x="55544" y="118032"/>
                </a:cubicBezTo>
                <a:cubicBezTo>
                  <a:pt x="50424" y="118032"/>
                  <a:pt x="46287" y="122169"/>
                  <a:pt x="46287" y="127289"/>
                </a:cubicBezTo>
                <a:cubicBezTo>
                  <a:pt x="46287" y="132410"/>
                  <a:pt x="50424" y="136547"/>
                  <a:pt x="55544" y="136547"/>
                </a:cubicBez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40" name="Text 38"/>
          <p:cNvSpPr/>
          <p:nvPr/>
        </p:nvSpPr>
        <p:spPr>
          <a:xfrm>
            <a:off x="8626815" y="2619845"/>
            <a:ext cx="907226" cy="2221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6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React Native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367608" y="2916082"/>
            <a:ext cx="3230834" cy="4258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2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Cross-platform UI framework enabling single codebase deployment to both iOS and Android.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251890" y="3573358"/>
            <a:ext cx="3397467" cy="953513"/>
          </a:xfrm>
          <a:custGeom>
            <a:avLst/>
            <a:gdLst/>
            <a:ahLst/>
            <a:cxnLst/>
            <a:rect l="l" t="t" r="r" b="b"/>
            <a:pathLst>
              <a:path w="3397467" h="953513">
                <a:moveTo>
                  <a:pt x="37025" y="0"/>
                </a:moveTo>
                <a:lnTo>
                  <a:pt x="3360442" y="0"/>
                </a:lnTo>
                <a:cubicBezTo>
                  <a:pt x="3380890" y="0"/>
                  <a:pt x="3397467" y="16577"/>
                  <a:pt x="3397467" y="37025"/>
                </a:cubicBezTo>
                <a:lnTo>
                  <a:pt x="3397467" y="916488"/>
                </a:lnTo>
                <a:cubicBezTo>
                  <a:pt x="3397467" y="936936"/>
                  <a:pt x="3380890" y="953513"/>
                  <a:pt x="3360442" y="953513"/>
                </a:cubicBezTo>
                <a:lnTo>
                  <a:pt x="37025" y="953513"/>
                </a:lnTo>
                <a:cubicBezTo>
                  <a:pt x="16577" y="953513"/>
                  <a:pt x="0" y="936936"/>
                  <a:pt x="0" y="916488"/>
                </a:cubicBezTo>
                <a:lnTo>
                  <a:pt x="0" y="37025"/>
                </a:lnTo>
                <a:cubicBezTo>
                  <a:pt x="0" y="16590"/>
                  <a:pt x="16590" y="0"/>
                  <a:pt x="37025" y="0"/>
                </a:cubicBezTo>
                <a:close/>
              </a:path>
            </a:pathLst>
          </a:custGeom>
          <a:solidFill>
            <a:srgbClr val="E0E0E0">
              <a:alpha val="10196"/>
            </a:srgbClr>
          </a:solidFill>
          <a:ln w="12700">
            <a:solidFill>
              <a:srgbClr val="E0E0E0">
                <a:alpha val="4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8386122" y="3726105"/>
            <a:ext cx="148118" cy="148118"/>
          </a:xfrm>
          <a:custGeom>
            <a:avLst/>
            <a:gdLst/>
            <a:ahLst/>
            <a:cxnLst/>
            <a:rect l="l" t="t" r="r" b="b"/>
            <a:pathLst>
              <a:path w="148118" h="148118">
                <a:moveTo>
                  <a:pt x="50916" y="6943"/>
                </a:moveTo>
                <a:cubicBezTo>
                  <a:pt x="50916" y="3095"/>
                  <a:pt x="47820" y="0"/>
                  <a:pt x="43973" y="0"/>
                </a:cubicBezTo>
                <a:cubicBezTo>
                  <a:pt x="40125" y="0"/>
                  <a:pt x="37030" y="3095"/>
                  <a:pt x="37030" y="6943"/>
                </a:cubicBezTo>
                <a:lnTo>
                  <a:pt x="37030" y="18515"/>
                </a:lnTo>
                <a:cubicBezTo>
                  <a:pt x="26818" y="18515"/>
                  <a:pt x="18515" y="26818"/>
                  <a:pt x="18515" y="37030"/>
                </a:cubicBezTo>
                <a:lnTo>
                  <a:pt x="6943" y="37030"/>
                </a:lnTo>
                <a:cubicBezTo>
                  <a:pt x="3095" y="37030"/>
                  <a:pt x="0" y="40125"/>
                  <a:pt x="0" y="43973"/>
                </a:cubicBezTo>
                <a:cubicBezTo>
                  <a:pt x="0" y="47820"/>
                  <a:pt x="3095" y="50916"/>
                  <a:pt x="6943" y="50916"/>
                </a:cubicBezTo>
                <a:lnTo>
                  <a:pt x="18515" y="50916"/>
                </a:lnTo>
                <a:lnTo>
                  <a:pt x="18515" y="67116"/>
                </a:lnTo>
                <a:lnTo>
                  <a:pt x="6943" y="67116"/>
                </a:lnTo>
                <a:cubicBezTo>
                  <a:pt x="3095" y="67116"/>
                  <a:pt x="0" y="70212"/>
                  <a:pt x="0" y="74059"/>
                </a:cubicBezTo>
                <a:cubicBezTo>
                  <a:pt x="0" y="77907"/>
                  <a:pt x="3095" y="81002"/>
                  <a:pt x="6943" y="81002"/>
                </a:cubicBezTo>
                <a:lnTo>
                  <a:pt x="18515" y="81002"/>
                </a:lnTo>
                <a:lnTo>
                  <a:pt x="18515" y="97203"/>
                </a:lnTo>
                <a:lnTo>
                  <a:pt x="6943" y="97203"/>
                </a:lnTo>
                <a:cubicBezTo>
                  <a:pt x="3095" y="97203"/>
                  <a:pt x="0" y="100298"/>
                  <a:pt x="0" y="104146"/>
                </a:cubicBezTo>
                <a:cubicBezTo>
                  <a:pt x="0" y="107993"/>
                  <a:pt x="3095" y="111089"/>
                  <a:pt x="6943" y="111089"/>
                </a:cubicBezTo>
                <a:lnTo>
                  <a:pt x="18515" y="111089"/>
                </a:lnTo>
                <a:cubicBezTo>
                  <a:pt x="18515" y="121301"/>
                  <a:pt x="26818" y="129604"/>
                  <a:pt x="37030" y="129604"/>
                </a:cubicBezTo>
                <a:lnTo>
                  <a:pt x="37030" y="141175"/>
                </a:lnTo>
                <a:cubicBezTo>
                  <a:pt x="37030" y="145023"/>
                  <a:pt x="40125" y="148118"/>
                  <a:pt x="43973" y="148118"/>
                </a:cubicBezTo>
                <a:cubicBezTo>
                  <a:pt x="47820" y="148118"/>
                  <a:pt x="50916" y="145023"/>
                  <a:pt x="50916" y="141175"/>
                </a:cubicBezTo>
                <a:lnTo>
                  <a:pt x="50916" y="129604"/>
                </a:lnTo>
                <a:lnTo>
                  <a:pt x="67116" y="129604"/>
                </a:lnTo>
                <a:lnTo>
                  <a:pt x="67116" y="141175"/>
                </a:lnTo>
                <a:cubicBezTo>
                  <a:pt x="67116" y="145023"/>
                  <a:pt x="70212" y="148118"/>
                  <a:pt x="74059" y="148118"/>
                </a:cubicBezTo>
                <a:cubicBezTo>
                  <a:pt x="77907" y="148118"/>
                  <a:pt x="81002" y="145023"/>
                  <a:pt x="81002" y="141175"/>
                </a:cubicBezTo>
                <a:lnTo>
                  <a:pt x="81002" y="129604"/>
                </a:lnTo>
                <a:lnTo>
                  <a:pt x="97203" y="129604"/>
                </a:lnTo>
                <a:lnTo>
                  <a:pt x="97203" y="141175"/>
                </a:lnTo>
                <a:cubicBezTo>
                  <a:pt x="97203" y="145023"/>
                  <a:pt x="100298" y="148118"/>
                  <a:pt x="104146" y="148118"/>
                </a:cubicBezTo>
                <a:cubicBezTo>
                  <a:pt x="107993" y="148118"/>
                  <a:pt x="111089" y="145023"/>
                  <a:pt x="111089" y="141175"/>
                </a:cubicBezTo>
                <a:lnTo>
                  <a:pt x="111089" y="129604"/>
                </a:lnTo>
                <a:cubicBezTo>
                  <a:pt x="121301" y="129604"/>
                  <a:pt x="129604" y="121301"/>
                  <a:pt x="129604" y="111089"/>
                </a:cubicBezTo>
                <a:lnTo>
                  <a:pt x="141175" y="111089"/>
                </a:lnTo>
                <a:cubicBezTo>
                  <a:pt x="145023" y="111089"/>
                  <a:pt x="148118" y="107993"/>
                  <a:pt x="148118" y="104146"/>
                </a:cubicBezTo>
                <a:cubicBezTo>
                  <a:pt x="148118" y="100298"/>
                  <a:pt x="145023" y="97203"/>
                  <a:pt x="141175" y="97203"/>
                </a:cubicBezTo>
                <a:lnTo>
                  <a:pt x="129604" y="97203"/>
                </a:lnTo>
                <a:lnTo>
                  <a:pt x="129604" y="81002"/>
                </a:lnTo>
                <a:lnTo>
                  <a:pt x="141175" y="81002"/>
                </a:lnTo>
                <a:cubicBezTo>
                  <a:pt x="145023" y="81002"/>
                  <a:pt x="148118" y="77907"/>
                  <a:pt x="148118" y="74059"/>
                </a:cubicBezTo>
                <a:cubicBezTo>
                  <a:pt x="148118" y="70212"/>
                  <a:pt x="145023" y="67116"/>
                  <a:pt x="141175" y="67116"/>
                </a:cubicBezTo>
                <a:lnTo>
                  <a:pt x="129604" y="67116"/>
                </a:lnTo>
                <a:lnTo>
                  <a:pt x="129604" y="50916"/>
                </a:lnTo>
                <a:lnTo>
                  <a:pt x="141175" y="50916"/>
                </a:lnTo>
                <a:cubicBezTo>
                  <a:pt x="145023" y="50916"/>
                  <a:pt x="148118" y="47820"/>
                  <a:pt x="148118" y="43973"/>
                </a:cubicBezTo>
                <a:cubicBezTo>
                  <a:pt x="148118" y="40125"/>
                  <a:pt x="145023" y="37030"/>
                  <a:pt x="141175" y="37030"/>
                </a:cubicBezTo>
                <a:lnTo>
                  <a:pt x="129604" y="37030"/>
                </a:lnTo>
                <a:cubicBezTo>
                  <a:pt x="129604" y="26818"/>
                  <a:pt x="121301" y="18515"/>
                  <a:pt x="111089" y="18515"/>
                </a:cubicBezTo>
                <a:lnTo>
                  <a:pt x="111089" y="6943"/>
                </a:lnTo>
                <a:cubicBezTo>
                  <a:pt x="111089" y="3095"/>
                  <a:pt x="107993" y="0"/>
                  <a:pt x="104146" y="0"/>
                </a:cubicBezTo>
                <a:cubicBezTo>
                  <a:pt x="100298" y="0"/>
                  <a:pt x="97203" y="3095"/>
                  <a:pt x="97203" y="6943"/>
                </a:cubicBezTo>
                <a:lnTo>
                  <a:pt x="97203" y="18515"/>
                </a:lnTo>
                <a:lnTo>
                  <a:pt x="81002" y="18515"/>
                </a:lnTo>
                <a:lnTo>
                  <a:pt x="81002" y="6943"/>
                </a:lnTo>
                <a:cubicBezTo>
                  <a:pt x="81002" y="3095"/>
                  <a:pt x="77907" y="0"/>
                  <a:pt x="74059" y="0"/>
                </a:cubicBezTo>
                <a:cubicBezTo>
                  <a:pt x="70212" y="0"/>
                  <a:pt x="67116" y="3095"/>
                  <a:pt x="67116" y="6943"/>
                </a:cubicBezTo>
                <a:lnTo>
                  <a:pt x="67116" y="18515"/>
                </a:lnTo>
                <a:lnTo>
                  <a:pt x="50916" y="18515"/>
                </a:lnTo>
                <a:lnTo>
                  <a:pt x="50916" y="6943"/>
                </a:lnTo>
                <a:close/>
                <a:moveTo>
                  <a:pt x="46287" y="37030"/>
                </a:moveTo>
                <a:lnTo>
                  <a:pt x="101831" y="37030"/>
                </a:lnTo>
                <a:cubicBezTo>
                  <a:pt x="106952" y="37030"/>
                  <a:pt x="111089" y="41167"/>
                  <a:pt x="111089" y="46287"/>
                </a:cubicBezTo>
                <a:lnTo>
                  <a:pt x="111089" y="101831"/>
                </a:lnTo>
                <a:cubicBezTo>
                  <a:pt x="111089" y="106952"/>
                  <a:pt x="106952" y="111089"/>
                  <a:pt x="101831" y="111089"/>
                </a:cubicBezTo>
                <a:lnTo>
                  <a:pt x="46287" y="111089"/>
                </a:lnTo>
                <a:cubicBezTo>
                  <a:pt x="41167" y="111089"/>
                  <a:pt x="37030" y="106952"/>
                  <a:pt x="37030" y="101831"/>
                </a:cubicBezTo>
                <a:lnTo>
                  <a:pt x="37030" y="46287"/>
                </a:lnTo>
                <a:cubicBezTo>
                  <a:pt x="37030" y="41167"/>
                  <a:pt x="41167" y="37030"/>
                  <a:pt x="46287" y="37030"/>
                </a:cubicBezTo>
                <a:close/>
                <a:moveTo>
                  <a:pt x="50916" y="50916"/>
                </a:moveTo>
                <a:lnTo>
                  <a:pt x="50916" y="97203"/>
                </a:lnTo>
                <a:lnTo>
                  <a:pt x="97203" y="97203"/>
                </a:lnTo>
                <a:lnTo>
                  <a:pt x="97203" y="50916"/>
                </a:lnTo>
                <a:lnTo>
                  <a:pt x="50916" y="50916"/>
                </a:ln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44" name="Text 42"/>
          <p:cNvSpPr/>
          <p:nvPr/>
        </p:nvSpPr>
        <p:spPr>
          <a:xfrm>
            <a:off x="8626815" y="3689075"/>
            <a:ext cx="814651" cy="2221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6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Executorch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367608" y="3985312"/>
            <a:ext cx="3230834" cy="4258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2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PyTorch's on-device inference engine for efficient neural network execution.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251890" y="4642588"/>
            <a:ext cx="3397467" cy="953513"/>
          </a:xfrm>
          <a:custGeom>
            <a:avLst/>
            <a:gdLst/>
            <a:ahLst/>
            <a:cxnLst/>
            <a:rect l="l" t="t" r="r" b="b"/>
            <a:pathLst>
              <a:path w="3397467" h="953513">
                <a:moveTo>
                  <a:pt x="37025" y="0"/>
                </a:moveTo>
                <a:lnTo>
                  <a:pt x="3360442" y="0"/>
                </a:lnTo>
                <a:cubicBezTo>
                  <a:pt x="3380890" y="0"/>
                  <a:pt x="3397467" y="16577"/>
                  <a:pt x="3397467" y="37025"/>
                </a:cubicBezTo>
                <a:lnTo>
                  <a:pt x="3397467" y="916488"/>
                </a:lnTo>
                <a:cubicBezTo>
                  <a:pt x="3397467" y="936936"/>
                  <a:pt x="3380890" y="953513"/>
                  <a:pt x="3360442" y="953513"/>
                </a:cubicBezTo>
                <a:lnTo>
                  <a:pt x="37025" y="953513"/>
                </a:lnTo>
                <a:cubicBezTo>
                  <a:pt x="16577" y="953513"/>
                  <a:pt x="0" y="936936"/>
                  <a:pt x="0" y="916488"/>
                </a:cubicBezTo>
                <a:lnTo>
                  <a:pt x="0" y="37025"/>
                </a:lnTo>
                <a:cubicBezTo>
                  <a:pt x="0" y="16590"/>
                  <a:pt x="16590" y="0"/>
                  <a:pt x="37025" y="0"/>
                </a:cubicBezTo>
                <a:close/>
              </a:path>
            </a:pathLst>
          </a:custGeom>
          <a:solidFill>
            <a:srgbClr val="E0E0E0">
              <a:alpha val="10196"/>
            </a:srgbClr>
          </a:solidFill>
          <a:ln w="12700">
            <a:solidFill>
              <a:srgbClr val="E0E0E0">
                <a:alpha val="40000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8395380" y="4795335"/>
            <a:ext cx="129604" cy="148118"/>
          </a:xfrm>
          <a:custGeom>
            <a:avLst/>
            <a:gdLst/>
            <a:ahLst/>
            <a:cxnLst/>
            <a:rect l="l" t="t" r="r" b="b"/>
            <a:pathLst>
              <a:path w="129604" h="148118">
                <a:moveTo>
                  <a:pt x="129604" y="59537"/>
                </a:moveTo>
                <a:cubicBezTo>
                  <a:pt x="125322" y="62372"/>
                  <a:pt x="120404" y="64657"/>
                  <a:pt x="115284" y="66480"/>
                </a:cubicBezTo>
                <a:cubicBezTo>
                  <a:pt x="101687" y="71340"/>
                  <a:pt x="83837" y="74059"/>
                  <a:pt x="64802" y="74059"/>
                </a:cubicBezTo>
                <a:cubicBezTo>
                  <a:pt x="45766" y="74059"/>
                  <a:pt x="27888" y="71311"/>
                  <a:pt x="14320" y="66480"/>
                </a:cubicBezTo>
                <a:cubicBezTo>
                  <a:pt x="9228" y="64657"/>
                  <a:pt x="4282" y="62372"/>
                  <a:pt x="0" y="59537"/>
                </a:cubicBezTo>
                <a:lnTo>
                  <a:pt x="0" y="83317"/>
                </a:lnTo>
                <a:cubicBezTo>
                  <a:pt x="0" y="96103"/>
                  <a:pt x="29016" y="106460"/>
                  <a:pt x="64802" y="106460"/>
                </a:cubicBezTo>
                <a:cubicBezTo>
                  <a:pt x="100587" y="106460"/>
                  <a:pt x="129604" y="96103"/>
                  <a:pt x="129604" y="83317"/>
                </a:cubicBezTo>
                <a:lnTo>
                  <a:pt x="129604" y="59537"/>
                </a:lnTo>
                <a:close/>
                <a:moveTo>
                  <a:pt x="129604" y="37030"/>
                </a:moveTo>
                <a:lnTo>
                  <a:pt x="129604" y="23144"/>
                </a:lnTo>
                <a:cubicBezTo>
                  <a:pt x="129604" y="10357"/>
                  <a:pt x="100587" y="0"/>
                  <a:pt x="64802" y="0"/>
                </a:cubicBezTo>
                <a:cubicBezTo>
                  <a:pt x="29016" y="0"/>
                  <a:pt x="0" y="10357"/>
                  <a:pt x="0" y="23144"/>
                </a:cubicBezTo>
                <a:lnTo>
                  <a:pt x="0" y="37030"/>
                </a:lnTo>
                <a:cubicBezTo>
                  <a:pt x="0" y="49816"/>
                  <a:pt x="29016" y="60173"/>
                  <a:pt x="64802" y="60173"/>
                </a:cubicBezTo>
                <a:cubicBezTo>
                  <a:pt x="100587" y="60173"/>
                  <a:pt x="129604" y="49816"/>
                  <a:pt x="129604" y="37030"/>
                </a:cubicBezTo>
                <a:close/>
                <a:moveTo>
                  <a:pt x="115284" y="112767"/>
                </a:moveTo>
                <a:cubicBezTo>
                  <a:pt x="101716" y="117598"/>
                  <a:pt x="83866" y="120346"/>
                  <a:pt x="64802" y="120346"/>
                </a:cubicBezTo>
                <a:cubicBezTo>
                  <a:pt x="45737" y="120346"/>
                  <a:pt x="27888" y="117598"/>
                  <a:pt x="14320" y="112767"/>
                </a:cubicBezTo>
                <a:cubicBezTo>
                  <a:pt x="9228" y="110944"/>
                  <a:pt x="4282" y="108659"/>
                  <a:pt x="0" y="105824"/>
                </a:cubicBezTo>
                <a:lnTo>
                  <a:pt x="0" y="124975"/>
                </a:lnTo>
                <a:cubicBezTo>
                  <a:pt x="0" y="137762"/>
                  <a:pt x="29016" y="148118"/>
                  <a:pt x="64802" y="148118"/>
                </a:cubicBezTo>
                <a:cubicBezTo>
                  <a:pt x="100587" y="148118"/>
                  <a:pt x="129604" y="137762"/>
                  <a:pt x="129604" y="124975"/>
                </a:cubicBezTo>
                <a:lnTo>
                  <a:pt x="129604" y="105824"/>
                </a:lnTo>
                <a:cubicBezTo>
                  <a:pt x="125322" y="108659"/>
                  <a:pt x="120404" y="110944"/>
                  <a:pt x="115284" y="112767"/>
                </a:cubicBez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48" name="Text 46"/>
          <p:cNvSpPr/>
          <p:nvPr/>
        </p:nvSpPr>
        <p:spPr>
          <a:xfrm>
            <a:off x="8626815" y="4758305"/>
            <a:ext cx="518415" cy="2221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6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SQLite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67608" y="5054542"/>
            <a:ext cx="3230834" cy="4258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2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Lightweight, serverless database with SQLCipher extension for encryption.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374925" y="5878451"/>
            <a:ext cx="5665531" cy="972027"/>
          </a:xfrm>
          <a:custGeom>
            <a:avLst/>
            <a:gdLst/>
            <a:ahLst/>
            <a:cxnLst/>
            <a:rect l="l" t="t" r="r" b="b"/>
            <a:pathLst>
              <a:path w="5665531" h="972027">
                <a:moveTo>
                  <a:pt x="37034" y="0"/>
                </a:moveTo>
                <a:lnTo>
                  <a:pt x="5628497" y="0"/>
                </a:lnTo>
                <a:cubicBezTo>
                  <a:pt x="5648950" y="0"/>
                  <a:pt x="5665531" y="16581"/>
                  <a:pt x="5665531" y="37034"/>
                </a:cubicBezTo>
                <a:lnTo>
                  <a:pt x="5665531" y="934993"/>
                </a:lnTo>
                <a:cubicBezTo>
                  <a:pt x="5665531" y="955447"/>
                  <a:pt x="5648950" y="972027"/>
                  <a:pt x="5628497" y="972027"/>
                </a:cubicBezTo>
                <a:lnTo>
                  <a:pt x="37034" y="972027"/>
                </a:lnTo>
                <a:cubicBezTo>
                  <a:pt x="16581" y="972027"/>
                  <a:pt x="0" y="955447"/>
                  <a:pt x="0" y="934993"/>
                </a:cubicBezTo>
                <a:lnTo>
                  <a:pt x="0" y="37034"/>
                </a:lnTo>
                <a:cubicBezTo>
                  <a:pt x="0" y="16581"/>
                  <a:pt x="16581" y="0"/>
                  <a:pt x="37034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12700">
            <a:solidFill>
              <a:srgbClr val="00FF41"/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513786" y="6012683"/>
            <a:ext cx="185148" cy="185148"/>
          </a:xfrm>
          <a:custGeom>
            <a:avLst/>
            <a:gdLst/>
            <a:ahLst/>
            <a:cxnLst/>
            <a:rect l="l" t="t" r="r" b="b"/>
            <a:pathLst>
              <a:path w="185148" h="185148">
                <a:moveTo>
                  <a:pt x="92574" y="185148"/>
                </a:moveTo>
                <a:cubicBezTo>
                  <a:pt x="143667" y="185148"/>
                  <a:pt x="185148" y="143667"/>
                  <a:pt x="185148" y="92574"/>
                </a:cubicBezTo>
                <a:cubicBezTo>
                  <a:pt x="185148" y="41481"/>
                  <a:pt x="143667" y="0"/>
                  <a:pt x="92574" y="0"/>
                </a:cubicBezTo>
                <a:cubicBezTo>
                  <a:pt x="41481" y="0"/>
                  <a:pt x="0" y="41481"/>
                  <a:pt x="0" y="92574"/>
                </a:cubicBezTo>
                <a:cubicBezTo>
                  <a:pt x="0" y="143667"/>
                  <a:pt x="41481" y="185148"/>
                  <a:pt x="92574" y="185148"/>
                </a:cubicBezTo>
                <a:close/>
                <a:moveTo>
                  <a:pt x="123095" y="76916"/>
                </a:moveTo>
                <a:lnTo>
                  <a:pt x="94165" y="123203"/>
                </a:lnTo>
                <a:cubicBezTo>
                  <a:pt x="92646" y="125626"/>
                  <a:pt x="90043" y="127145"/>
                  <a:pt x="87186" y="127289"/>
                </a:cubicBezTo>
                <a:cubicBezTo>
                  <a:pt x="84329" y="127434"/>
                  <a:pt x="81581" y="126132"/>
                  <a:pt x="79881" y="123818"/>
                </a:cubicBezTo>
                <a:lnTo>
                  <a:pt x="62524" y="100674"/>
                </a:lnTo>
                <a:cubicBezTo>
                  <a:pt x="59631" y="96841"/>
                  <a:pt x="60426" y="91417"/>
                  <a:pt x="64259" y="88524"/>
                </a:cubicBezTo>
                <a:cubicBezTo>
                  <a:pt x="68093" y="85631"/>
                  <a:pt x="73517" y="86427"/>
                  <a:pt x="76410" y="90260"/>
                </a:cubicBezTo>
                <a:lnTo>
                  <a:pt x="86173" y="103278"/>
                </a:lnTo>
                <a:lnTo>
                  <a:pt x="108377" y="67731"/>
                </a:lnTo>
                <a:cubicBezTo>
                  <a:pt x="110908" y="63681"/>
                  <a:pt x="116260" y="62415"/>
                  <a:pt x="120346" y="64983"/>
                </a:cubicBezTo>
                <a:cubicBezTo>
                  <a:pt x="124433" y="67550"/>
                  <a:pt x="125662" y="72866"/>
                  <a:pt x="123095" y="76952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52" name="Text 50"/>
          <p:cNvSpPr/>
          <p:nvPr/>
        </p:nvSpPr>
        <p:spPr>
          <a:xfrm>
            <a:off x="796137" y="5994169"/>
            <a:ext cx="2184747" cy="2221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6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Mid-Range Device Compatibility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490642" y="6253376"/>
            <a:ext cx="5508155" cy="4813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Runs efficiently on devices with 6GB+ RAM, 8GB+ storage, and modern ARM processors (ARM64-v8a).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57692" y="5878451"/>
            <a:ext cx="5665531" cy="972027"/>
          </a:xfrm>
          <a:custGeom>
            <a:avLst/>
            <a:gdLst/>
            <a:ahLst/>
            <a:cxnLst/>
            <a:rect l="l" t="t" r="r" b="b"/>
            <a:pathLst>
              <a:path w="5665531" h="972027">
                <a:moveTo>
                  <a:pt x="37034" y="0"/>
                </a:moveTo>
                <a:lnTo>
                  <a:pt x="5628497" y="0"/>
                </a:lnTo>
                <a:cubicBezTo>
                  <a:pt x="5648950" y="0"/>
                  <a:pt x="5665531" y="16581"/>
                  <a:pt x="5665531" y="37034"/>
                </a:cubicBezTo>
                <a:lnTo>
                  <a:pt x="5665531" y="934993"/>
                </a:lnTo>
                <a:cubicBezTo>
                  <a:pt x="5665531" y="955447"/>
                  <a:pt x="5648950" y="972027"/>
                  <a:pt x="5628497" y="972027"/>
                </a:cubicBezTo>
                <a:lnTo>
                  <a:pt x="37034" y="972027"/>
                </a:lnTo>
                <a:cubicBezTo>
                  <a:pt x="16581" y="972027"/>
                  <a:pt x="0" y="955447"/>
                  <a:pt x="0" y="934993"/>
                </a:cubicBezTo>
                <a:lnTo>
                  <a:pt x="0" y="37034"/>
                </a:lnTo>
                <a:cubicBezTo>
                  <a:pt x="0" y="16581"/>
                  <a:pt x="16581" y="0"/>
                  <a:pt x="37034" y="0"/>
                </a:cubicBezTo>
                <a:close/>
              </a:path>
            </a:pathLst>
          </a:custGeom>
          <a:solidFill>
            <a:srgbClr val="01FFFF">
              <a:alpha val="10196"/>
            </a:srgbClr>
          </a:solidFill>
          <a:ln w="12700">
            <a:solidFill>
              <a:srgbClr val="00FFFF"/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6296553" y="6012683"/>
            <a:ext cx="185148" cy="185148"/>
          </a:xfrm>
          <a:custGeom>
            <a:avLst/>
            <a:gdLst/>
            <a:ahLst/>
            <a:cxnLst/>
            <a:rect l="l" t="t" r="r" b="b"/>
            <a:pathLst>
              <a:path w="185148" h="185148">
                <a:moveTo>
                  <a:pt x="92574" y="0"/>
                </a:moveTo>
                <a:cubicBezTo>
                  <a:pt x="143667" y="0"/>
                  <a:pt x="185148" y="41481"/>
                  <a:pt x="185148" y="92574"/>
                </a:cubicBezTo>
                <a:cubicBezTo>
                  <a:pt x="185148" y="143667"/>
                  <a:pt x="143667" y="185148"/>
                  <a:pt x="92574" y="185148"/>
                </a:cubicBezTo>
                <a:cubicBezTo>
                  <a:pt x="41481" y="185148"/>
                  <a:pt x="0" y="143667"/>
                  <a:pt x="0" y="92574"/>
                </a:cubicBezTo>
                <a:cubicBezTo>
                  <a:pt x="0" y="41481"/>
                  <a:pt x="41481" y="0"/>
                  <a:pt x="92574" y="0"/>
                </a:cubicBezTo>
                <a:close/>
                <a:moveTo>
                  <a:pt x="83895" y="43394"/>
                </a:moveTo>
                <a:lnTo>
                  <a:pt x="83895" y="92574"/>
                </a:lnTo>
                <a:cubicBezTo>
                  <a:pt x="83895" y="95467"/>
                  <a:pt x="85342" y="98179"/>
                  <a:pt x="87765" y="99806"/>
                </a:cubicBezTo>
                <a:lnTo>
                  <a:pt x="122480" y="122950"/>
                </a:lnTo>
                <a:cubicBezTo>
                  <a:pt x="126458" y="125626"/>
                  <a:pt x="131846" y="124541"/>
                  <a:pt x="134522" y="120527"/>
                </a:cubicBezTo>
                <a:cubicBezTo>
                  <a:pt x="137198" y="116513"/>
                  <a:pt x="136113" y="111161"/>
                  <a:pt x="132099" y="108485"/>
                </a:cubicBezTo>
                <a:lnTo>
                  <a:pt x="101253" y="87945"/>
                </a:lnTo>
                <a:lnTo>
                  <a:pt x="101253" y="43394"/>
                </a:lnTo>
                <a:cubicBezTo>
                  <a:pt x="101253" y="38585"/>
                  <a:pt x="97384" y="34715"/>
                  <a:pt x="92574" y="34715"/>
                </a:cubicBezTo>
                <a:cubicBezTo>
                  <a:pt x="87765" y="34715"/>
                  <a:pt x="83895" y="38585"/>
                  <a:pt x="83895" y="43394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56" name="Text 54"/>
          <p:cNvSpPr/>
          <p:nvPr/>
        </p:nvSpPr>
        <p:spPr>
          <a:xfrm>
            <a:off x="6578904" y="5994169"/>
            <a:ext cx="1342323" cy="2221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6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All-Day Battery Life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273409" y="6253376"/>
            <a:ext cx="5508155" cy="4813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6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VAD engine consumes minimal power. LLM activation only on demand, preserving battery for emergency use.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4592" y="328183"/>
            <a:ext cx="32818" cy="525093"/>
          </a:xfrm>
          <a:custGeom>
            <a:avLst/>
            <a:gdLst/>
            <a:ahLst/>
            <a:cxnLst/>
            <a:rect l="l" t="t" r="r" b="b"/>
            <a:pathLst>
              <a:path w="32818" h="525093">
                <a:moveTo>
                  <a:pt x="0" y="0"/>
                </a:moveTo>
                <a:lnTo>
                  <a:pt x="32818" y="0"/>
                </a:lnTo>
                <a:lnTo>
                  <a:pt x="32818" y="525093"/>
                </a:lnTo>
                <a:lnTo>
                  <a:pt x="0" y="525093"/>
                </a:lnTo>
                <a:lnTo>
                  <a:pt x="0" y="0"/>
                </a:ln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3" name="Text 1"/>
          <p:cNvSpPr/>
          <p:nvPr/>
        </p:nvSpPr>
        <p:spPr>
          <a:xfrm>
            <a:off x="492275" y="328183"/>
            <a:ext cx="11428974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SECURITY PROTOCOLS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92275" y="525093"/>
            <a:ext cx="11519225" cy="32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26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Kill Switch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6388" y="959935"/>
            <a:ext cx="3765900" cy="5373997"/>
          </a:xfrm>
          <a:custGeom>
            <a:avLst/>
            <a:gdLst/>
            <a:ahLst/>
            <a:cxnLst/>
            <a:rect l="l" t="t" r="r" b="b"/>
            <a:pathLst>
              <a:path w="3765900" h="5373997">
                <a:moveTo>
                  <a:pt x="65640" y="0"/>
                </a:moveTo>
                <a:lnTo>
                  <a:pt x="3700261" y="0"/>
                </a:lnTo>
                <a:cubicBezTo>
                  <a:pt x="3736488" y="0"/>
                  <a:pt x="3765900" y="29412"/>
                  <a:pt x="3765900" y="65640"/>
                </a:cubicBezTo>
                <a:lnTo>
                  <a:pt x="3765900" y="5308358"/>
                </a:lnTo>
                <a:cubicBezTo>
                  <a:pt x="3765900" y="5344585"/>
                  <a:pt x="3736488" y="5373997"/>
                  <a:pt x="3700261" y="5373997"/>
                </a:cubicBezTo>
                <a:lnTo>
                  <a:pt x="65640" y="5373997"/>
                </a:lnTo>
                <a:cubicBezTo>
                  <a:pt x="29412" y="5373997"/>
                  <a:pt x="0" y="5344585"/>
                  <a:pt x="0" y="5308358"/>
                </a:cubicBezTo>
                <a:lnTo>
                  <a:pt x="0" y="65640"/>
                </a:lnTo>
                <a:cubicBezTo>
                  <a:pt x="0" y="29412"/>
                  <a:pt x="29412" y="0"/>
                  <a:pt x="65640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FF3131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963906" y="1107618"/>
            <a:ext cx="508684" cy="508684"/>
          </a:xfrm>
          <a:custGeom>
            <a:avLst/>
            <a:gdLst/>
            <a:ahLst/>
            <a:cxnLst/>
            <a:rect l="l" t="t" r="r" b="b"/>
            <a:pathLst>
              <a:path w="508684" h="508684">
                <a:moveTo>
                  <a:pt x="254342" y="0"/>
                </a:moveTo>
                <a:lnTo>
                  <a:pt x="254342" y="0"/>
                </a:lnTo>
                <a:cubicBezTo>
                  <a:pt x="394811" y="0"/>
                  <a:pt x="508684" y="113873"/>
                  <a:pt x="508684" y="254342"/>
                </a:cubicBezTo>
                <a:lnTo>
                  <a:pt x="508684" y="254342"/>
                </a:lnTo>
                <a:cubicBezTo>
                  <a:pt x="508684" y="394811"/>
                  <a:pt x="394811" y="508684"/>
                  <a:pt x="254342" y="508684"/>
                </a:cubicBezTo>
                <a:lnTo>
                  <a:pt x="254342" y="508684"/>
                </a:lnTo>
                <a:cubicBezTo>
                  <a:pt x="113873" y="508684"/>
                  <a:pt x="0" y="394811"/>
                  <a:pt x="0" y="254342"/>
                </a:cubicBezTo>
                <a:lnTo>
                  <a:pt x="0" y="254342"/>
                </a:lnTo>
                <a:cubicBezTo>
                  <a:pt x="0" y="113873"/>
                  <a:pt x="113873" y="0"/>
                  <a:pt x="254342" y="0"/>
                </a:cubicBezTo>
                <a:close/>
              </a:path>
            </a:pathLst>
          </a:custGeom>
          <a:solidFill>
            <a:srgbClr val="FF3131">
              <a:alpha val="20000"/>
            </a:srgbClr>
          </a:solidFill>
          <a:ln w="25400">
            <a:solidFill>
              <a:srgbClr val="FF3131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2144407" y="1263505"/>
            <a:ext cx="147682" cy="196910"/>
          </a:xfrm>
          <a:custGeom>
            <a:avLst/>
            <a:gdLst/>
            <a:ahLst/>
            <a:cxnLst/>
            <a:rect l="l" t="t" r="r" b="b"/>
            <a:pathLst>
              <a:path w="147682" h="196910">
                <a:moveTo>
                  <a:pt x="6153" y="24614"/>
                </a:moveTo>
                <a:cubicBezTo>
                  <a:pt x="6153" y="11038"/>
                  <a:pt x="17191" y="0"/>
                  <a:pt x="30767" y="0"/>
                </a:cubicBezTo>
                <a:lnTo>
                  <a:pt x="116915" y="0"/>
                </a:lnTo>
                <a:cubicBezTo>
                  <a:pt x="130491" y="0"/>
                  <a:pt x="141529" y="11038"/>
                  <a:pt x="141529" y="24614"/>
                </a:cubicBezTo>
                <a:lnTo>
                  <a:pt x="141529" y="172296"/>
                </a:lnTo>
                <a:cubicBezTo>
                  <a:pt x="141529" y="185872"/>
                  <a:pt x="130491" y="196910"/>
                  <a:pt x="116915" y="196910"/>
                </a:cubicBezTo>
                <a:lnTo>
                  <a:pt x="30767" y="196910"/>
                </a:lnTo>
                <a:cubicBezTo>
                  <a:pt x="17191" y="196910"/>
                  <a:pt x="6153" y="185872"/>
                  <a:pt x="6153" y="172296"/>
                </a:cubicBezTo>
                <a:lnTo>
                  <a:pt x="6153" y="24614"/>
                </a:lnTo>
                <a:close/>
                <a:moveTo>
                  <a:pt x="30767" y="24614"/>
                </a:moveTo>
                <a:lnTo>
                  <a:pt x="30767" y="141529"/>
                </a:lnTo>
                <a:lnTo>
                  <a:pt x="116915" y="141529"/>
                </a:lnTo>
                <a:lnTo>
                  <a:pt x="116915" y="24614"/>
                </a:lnTo>
                <a:lnTo>
                  <a:pt x="30767" y="24614"/>
                </a:lnTo>
                <a:close/>
                <a:moveTo>
                  <a:pt x="73841" y="181526"/>
                </a:moveTo>
                <a:cubicBezTo>
                  <a:pt x="80648" y="181526"/>
                  <a:pt x="86148" y="176027"/>
                  <a:pt x="86148" y="169219"/>
                </a:cubicBezTo>
                <a:cubicBezTo>
                  <a:pt x="86148" y="162412"/>
                  <a:pt x="80648" y="156913"/>
                  <a:pt x="73841" y="156913"/>
                </a:cubicBezTo>
                <a:cubicBezTo>
                  <a:pt x="67034" y="156913"/>
                  <a:pt x="61534" y="162412"/>
                  <a:pt x="61534" y="169219"/>
                </a:cubicBezTo>
                <a:cubicBezTo>
                  <a:pt x="61534" y="176027"/>
                  <a:pt x="67034" y="181526"/>
                  <a:pt x="73841" y="181526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8" name="Text 6"/>
          <p:cNvSpPr/>
          <p:nvPr/>
        </p:nvSpPr>
        <p:spPr>
          <a:xfrm>
            <a:off x="434843" y="1690143"/>
            <a:ext cx="3568991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92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Shake-to-Mask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47149" y="1952689"/>
            <a:ext cx="3544377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Accelerometer Trigger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75865" y="2215236"/>
            <a:ext cx="3552581" cy="6399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Using the device accelerometer, a </a:t>
            </a:r>
            <a:pPr>
              <a:lnSpc>
                <a:spcPct val="140000"/>
              </a:lnSpc>
            </a:pPr>
            <a:r>
              <a:rPr lang="en-US" sz="1034" b="1" dirty="0">
                <a:solidFill>
                  <a:srgbClr val="FF313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sudden shake</a:t>
            </a:r>
            <a:pPr>
              <a:lnSpc>
                <a:spcPct val="140000"/>
              </a:lnSpc>
            </a:pPr>
            <a:r>
              <a:rPr lang="en-US" sz="103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or face-down gesture instantly terminates the LLM process and overlays the Weather UI.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79968" y="2957750"/>
            <a:ext cx="3478740" cy="1025572"/>
          </a:xfrm>
          <a:custGeom>
            <a:avLst/>
            <a:gdLst/>
            <a:ahLst/>
            <a:cxnLst/>
            <a:rect l="l" t="t" r="r" b="b"/>
            <a:pathLst>
              <a:path w="3478740" h="1025572">
                <a:moveTo>
                  <a:pt x="32818" y="0"/>
                </a:moveTo>
                <a:lnTo>
                  <a:pt x="3445922" y="0"/>
                </a:lnTo>
                <a:cubicBezTo>
                  <a:pt x="3464047" y="0"/>
                  <a:pt x="3478740" y="14693"/>
                  <a:pt x="3478740" y="32818"/>
                </a:cubicBezTo>
                <a:lnTo>
                  <a:pt x="3478740" y="992754"/>
                </a:lnTo>
                <a:cubicBezTo>
                  <a:pt x="3478740" y="1010879"/>
                  <a:pt x="3464047" y="1025572"/>
                  <a:pt x="3445922" y="1025572"/>
                </a:cubicBezTo>
                <a:lnTo>
                  <a:pt x="32818" y="1025572"/>
                </a:lnTo>
                <a:cubicBezTo>
                  <a:pt x="14693" y="1025572"/>
                  <a:pt x="0" y="1010879"/>
                  <a:pt x="0" y="992754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FF3131">
              <a:alpha val="10196"/>
            </a:srgbClr>
          </a:solidFill>
          <a:ln w="12700">
            <a:solidFill>
              <a:srgbClr val="FF313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2525" y="3060307"/>
            <a:ext cx="3322853" cy="131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FF31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TRIGGER EVENTS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8934" y="3281830"/>
            <a:ext cx="114864" cy="114864"/>
          </a:xfrm>
          <a:custGeom>
            <a:avLst/>
            <a:gdLst/>
            <a:ahLst/>
            <a:cxnLst/>
            <a:rect l="l" t="t" r="r" b="b"/>
            <a:pathLst>
              <a:path w="114864" h="114864">
                <a:moveTo>
                  <a:pt x="64611" y="7179"/>
                </a:moveTo>
                <a:cubicBezTo>
                  <a:pt x="64611" y="3208"/>
                  <a:pt x="61403" y="0"/>
                  <a:pt x="57432" y="0"/>
                </a:cubicBezTo>
                <a:cubicBezTo>
                  <a:pt x="53461" y="0"/>
                  <a:pt x="50253" y="3208"/>
                  <a:pt x="50253" y="7179"/>
                </a:cubicBezTo>
                <a:lnTo>
                  <a:pt x="50253" y="53843"/>
                </a:lnTo>
                <a:cubicBezTo>
                  <a:pt x="50253" y="55817"/>
                  <a:pt x="48638" y="57432"/>
                  <a:pt x="46664" y="57432"/>
                </a:cubicBezTo>
                <a:cubicBezTo>
                  <a:pt x="44689" y="57432"/>
                  <a:pt x="43074" y="55817"/>
                  <a:pt x="43074" y="53843"/>
                </a:cubicBezTo>
                <a:lnTo>
                  <a:pt x="43074" y="14358"/>
                </a:lnTo>
                <a:cubicBezTo>
                  <a:pt x="43074" y="10387"/>
                  <a:pt x="39866" y="7179"/>
                  <a:pt x="35895" y="7179"/>
                </a:cubicBezTo>
                <a:cubicBezTo>
                  <a:pt x="31924" y="7179"/>
                  <a:pt x="28716" y="10387"/>
                  <a:pt x="28716" y="14358"/>
                </a:cubicBezTo>
                <a:lnTo>
                  <a:pt x="28716" y="75380"/>
                </a:lnTo>
                <a:cubicBezTo>
                  <a:pt x="28716" y="75716"/>
                  <a:pt x="28716" y="76075"/>
                  <a:pt x="28738" y="76412"/>
                </a:cubicBezTo>
                <a:lnTo>
                  <a:pt x="15166" y="63489"/>
                </a:lnTo>
                <a:cubicBezTo>
                  <a:pt x="11576" y="60079"/>
                  <a:pt x="5900" y="60214"/>
                  <a:pt x="2468" y="63803"/>
                </a:cubicBezTo>
                <a:cubicBezTo>
                  <a:pt x="-965" y="67393"/>
                  <a:pt x="-808" y="73069"/>
                  <a:pt x="2782" y="76501"/>
                </a:cubicBezTo>
                <a:lnTo>
                  <a:pt x="27998" y="100506"/>
                </a:lnTo>
                <a:cubicBezTo>
                  <a:pt x="37667" y="109727"/>
                  <a:pt x="50522" y="114864"/>
                  <a:pt x="63893" y="114864"/>
                </a:cubicBezTo>
                <a:lnTo>
                  <a:pt x="68201" y="114864"/>
                </a:lnTo>
                <a:cubicBezTo>
                  <a:pt x="90007" y="114864"/>
                  <a:pt x="107685" y="97186"/>
                  <a:pt x="107685" y="75380"/>
                </a:cubicBezTo>
                <a:lnTo>
                  <a:pt x="107685" y="28716"/>
                </a:lnTo>
                <a:cubicBezTo>
                  <a:pt x="107685" y="24745"/>
                  <a:pt x="104477" y="21537"/>
                  <a:pt x="100506" y="21537"/>
                </a:cubicBezTo>
                <a:cubicBezTo>
                  <a:pt x="96535" y="21537"/>
                  <a:pt x="93327" y="24745"/>
                  <a:pt x="93327" y="28716"/>
                </a:cubicBezTo>
                <a:lnTo>
                  <a:pt x="93327" y="53843"/>
                </a:lnTo>
                <a:cubicBezTo>
                  <a:pt x="93327" y="55817"/>
                  <a:pt x="91712" y="57432"/>
                  <a:pt x="89738" y="57432"/>
                </a:cubicBezTo>
                <a:cubicBezTo>
                  <a:pt x="87763" y="57432"/>
                  <a:pt x="86148" y="55817"/>
                  <a:pt x="86148" y="53843"/>
                </a:cubicBezTo>
                <a:lnTo>
                  <a:pt x="86148" y="14358"/>
                </a:lnTo>
                <a:cubicBezTo>
                  <a:pt x="86148" y="10387"/>
                  <a:pt x="82940" y="7179"/>
                  <a:pt x="78969" y="7179"/>
                </a:cubicBezTo>
                <a:cubicBezTo>
                  <a:pt x="74998" y="7179"/>
                  <a:pt x="71790" y="10387"/>
                  <a:pt x="71790" y="14358"/>
                </a:cubicBezTo>
                <a:lnTo>
                  <a:pt x="71790" y="53843"/>
                </a:lnTo>
                <a:cubicBezTo>
                  <a:pt x="71790" y="55817"/>
                  <a:pt x="70175" y="57432"/>
                  <a:pt x="68201" y="57432"/>
                </a:cubicBezTo>
                <a:cubicBezTo>
                  <a:pt x="66226" y="57432"/>
                  <a:pt x="64611" y="55817"/>
                  <a:pt x="64611" y="53843"/>
                </a:cubicBezTo>
                <a:lnTo>
                  <a:pt x="64611" y="7179"/>
                </a:ln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14" name="Text 12"/>
          <p:cNvSpPr/>
          <p:nvPr/>
        </p:nvSpPr>
        <p:spPr>
          <a:xfrm>
            <a:off x="791742" y="3257217"/>
            <a:ext cx="1033777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Rapid shake motion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3292" y="3511559"/>
            <a:ext cx="86148" cy="114864"/>
          </a:xfrm>
          <a:custGeom>
            <a:avLst/>
            <a:gdLst/>
            <a:ahLst/>
            <a:cxnLst/>
            <a:rect l="l" t="t" r="r" b="b"/>
            <a:pathLst>
              <a:path w="86148" h="114864">
                <a:moveTo>
                  <a:pt x="38004" y="112755"/>
                </a:moveTo>
                <a:cubicBezTo>
                  <a:pt x="40808" y="115560"/>
                  <a:pt x="45362" y="115560"/>
                  <a:pt x="48167" y="112755"/>
                </a:cubicBezTo>
                <a:lnTo>
                  <a:pt x="84062" y="76860"/>
                </a:lnTo>
                <a:cubicBezTo>
                  <a:pt x="86866" y="74056"/>
                  <a:pt x="86866" y="69502"/>
                  <a:pt x="84062" y="66697"/>
                </a:cubicBezTo>
                <a:cubicBezTo>
                  <a:pt x="81257" y="63893"/>
                  <a:pt x="76703" y="63893"/>
                  <a:pt x="73899" y="66697"/>
                </a:cubicBezTo>
                <a:lnTo>
                  <a:pt x="50253" y="90343"/>
                </a:lnTo>
                <a:lnTo>
                  <a:pt x="50253" y="7179"/>
                </a:lnTo>
                <a:cubicBezTo>
                  <a:pt x="50253" y="3208"/>
                  <a:pt x="47045" y="0"/>
                  <a:pt x="43074" y="0"/>
                </a:cubicBezTo>
                <a:cubicBezTo>
                  <a:pt x="39103" y="0"/>
                  <a:pt x="35895" y="3208"/>
                  <a:pt x="35895" y="7179"/>
                </a:cubicBezTo>
                <a:lnTo>
                  <a:pt x="35895" y="90343"/>
                </a:lnTo>
                <a:lnTo>
                  <a:pt x="12249" y="66697"/>
                </a:lnTo>
                <a:cubicBezTo>
                  <a:pt x="9445" y="63893"/>
                  <a:pt x="4891" y="63893"/>
                  <a:pt x="2086" y="66697"/>
                </a:cubicBezTo>
                <a:cubicBezTo>
                  <a:pt x="-718" y="69502"/>
                  <a:pt x="-718" y="74056"/>
                  <a:pt x="2086" y="76860"/>
                </a:cubicBezTo>
                <a:lnTo>
                  <a:pt x="37981" y="112755"/>
                </a:ln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16" name="Text 14"/>
          <p:cNvSpPr/>
          <p:nvPr/>
        </p:nvSpPr>
        <p:spPr>
          <a:xfrm>
            <a:off x="791742" y="3486945"/>
            <a:ext cx="1181459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Face-down placement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8934" y="3741287"/>
            <a:ext cx="114864" cy="114864"/>
          </a:xfrm>
          <a:custGeom>
            <a:avLst/>
            <a:gdLst/>
            <a:ahLst/>
            <a:cxnLst/>
            <a:rect l="l" t="t" r="r" b="b"/>
            <a:pathLst>
              <a:path w="114864" h="114864">
                <a:moveTo>
                  <a:pt x="64611" y="0"/>
                </a:moveTo>
                <a:cubicBezTo>
                  <a:pt x="64611" y="-3971"/>
                  <a:pt x="61403" y="-7179"/>
                  <a:pt x="57432" y="-7179"/>
                </a:cubicBezTo>
                <a:cubicBezTo>
                  <a:pt x="53461" y="-7179"/>
                  <a:pt x="50253" y="-3971"/>
                  <a:pt x="50253" y="0"/>
                </a:cubicBezTo>
                <a:lnTo>
                  <a:pt x="50253" y="57432"/>
                </a:lnTo>
                <a:cubicBezTo>
                  <a:pt x="50253" y="61403"/>
                  <a:pt x="53461" y="64611"/>
                  <a:pt x="57432" y="64611"/>
                </a:cubicBezTo>
                <a:cubicBezTo>
                  <a:pt x="61403" y="64611"/>
                  <a:pt x="64611" y="61403"/>
                  <a:pt x="64611" y="57432"/>
                </a:cubicBezTo>
                <a:lnTo>
                  <a:pt x="64611" y="0"/>
                </a:lnTo>
                <a:close/>
                <a:moveTo>
                  <a:pt x="32822" y="22075"/>
                </a:moveTo>
                <a:cubicBezTo>
                  <a:pt x="36074" y="19810"/>
                  <a:pt x="36860" y="15323"/>
                  <a:pt x="34594" y="12070"/>
                </a:cubicBezTo>
                <a:cubicBezTo>
                  <a:pt x="32328" y="8817"/>
                  <a:pt x="27841" y="8032"/>
                  <a:pt x="24588" y="10297"/>
                </a:cubicBezTo>
                <a:cubicBezTo>
                  <a:pt x="9737" y="20662"/>
                  <a:pt x="0" y="37914"/>
                  <a:pt x="0" y="57432"/>
                </a:cubicBezTo>
                <a:cubicBezTo>
                  <a:pt x="0" y="89154"/>
                  <a:pt x="25710" y="114864"/>
                  <a:pt x="57432" y="114864"/>
                </a:cubicBezTo>
                <a:cubicBezTo>
                  <a:pt x="89154" y="114864"/>
                  <a:pt x="114864" y="89154"/>
                  <a:pt x="114864" y="57432"/>
                </a:cubicBezTo>
                <a:cubicBezTo>
                  <a:pt x="114864" y="37914"/>
                  <a:pt x="105128" y="20662"/>
                  <a:pt x="90254" y="10297"/>
                </a:cubicBezTo>
                <a:cubicBezTo>
                  <a:pt x="87001" y="8032"/>
                  <a:pt x="82536" y="8817"/>
                  <a:pt x="80248" y="12070"/>
                </a:cubicBezTo>
                <a:cubicBezTo>
                  <a:pt x="77959" y="15323"/>
                  <a:pt x="78767" y="19787"/>
                  <a:pt x="82020" y="22075"/>
                </a:cubicBezTo>
                <a:cubicBezTo>
                  <a:pt x="93192" y="29883"/>
                  <a:pt x="100484" y="42805"/>
                  <a:pt x="100484" y="57432"/>
                </a:cubicBezTo>
                <a:cubicBezTo>
                  <a:pt x="100484" y="81212"/>
                  <a:pt x="81190" y="100506"/>
                  <a:pt x="57410" y="100506"/>
                </a:cubicBezTo>
                <a:cubicBezTo>
                  <a:pt x="33629" y="100506"/>
                  <a:pt x="14358" y="81212"/>
                  <a:pt x="14358" y="57432"/>
                </a:cubicBezTo>
                <a:cubicBezTo>
                  <a:pt x="14358" y="42805"/>
                  <a:pt x="21649" y="29860"/>
                  <a:pt x="32822" y="22075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18" name="Text 16"/>
          <p:cNvSpPr/>
          <p:nvPr/>
        </p:nvSpPr>
        <p:spPr>
          <a:xfrm>
            <a:off x="791742" y="3716673"/>
            <a:ext cx="1337346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 button triple-press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79968" y="4089981"/>
            <a:ext cx="3478740" cy="861480"/>
          </a:xfrm>
          <a:custGeom>
            <a:avLst/>
            <a:gdLst/>
            <a:ahLst/>
            <a:cxnLst/>
            <a:rect l="l" t="t" r="r" b="b"/>
            <a:pathLst>
              <a:path w="3478740" h="861480">
                <a:moveTo>
                  <a:pt x="32822" y="0"/>
                </a:moveTo>
                <a:lnTo>
                  <a:pt x="3445918" y="0"/>
                </a:lnTo>
                <a:cubicBezTo>
                  <a:pt x="3464045" y="0"/>
                  <a:pt x="3478740" y="14695"/>
                  <a:pt x="3478740" y="32822"/>
                </a:cubicBezTo>
                <a:lnTo>
                  <a:pt x="3478740" y="828658"/>
                </a:lnTo>
                <a:cubicBezTo>
                  <a:pt x="3478740" y="846785"/>
                  <a:pt x="3464045" y="861480"/>
                  <a:pt x="3445918" y="861480"/>
                </a:cubicBezTo>
                <a:lnTo>
                  <a:pt x="32822" y="861480"/>
                </a:lnTo>
                <a:cubicBezTo>
                  <a:pt x="14695" y="861480"/>
                  <a:pt x="0" y="846785"/>
                  <a:pt x="0" y="828658"/>
                </a:cubicBezTo>
                <a:lnTo>
                  <a:pt x="0" y="32822"/>
                </a:lnTo>
                <a:cubicBezTo>
                  <a:pt x="0" y="14707"/>
                  <a:pt x="14707" y="0"/>
                  <a:pt x="32822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1FF41">
                <a:alpha val="40000"/>
              </a:srgbClr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582525" y="4192538"/>
            <a:ext cx="3322853" cy="131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RESPONSE TIME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20991" y="4389448"/>
            <a:ext cx="3396694" cy="295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38" b="1" dirty="0">
                <a:solidFill>
                  <a:srgbClr val="00FF4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&lt;500ms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53809" y="4684813"/>
            <a:ext cx="3331058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E0E0E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Termination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214973" y="959935"/>
            <a:ext cx="3765900" cy="5373997"/>
          </a:xfrm>
          <a:custGeom>
            <a:avLst/>
            <a:gdLst/>
            <a:ahLst/>
            <a:cxnLst/>
            <a:rect l="l" t="t" r="r" b="b"/>
            <a:pathLst>
              <a:path w="3765900" h="5373997">
                <a:moveTo>
                  <a:pt x="65640" y="0"/>
                </a:moveTo>
                <a:lnTo>
                  <a:pt x="3700261" y="0"/>
                </a:lnTo>
                <a:cubicBezTo>
                  <a:pt x="3736488" y="0"/>
                  <a:pt x="3765900" y="29412"/>
                  <a:pt x="3765900" y="65640"/>
                </a:cubicBezTo>
                <a:lnTo>
                  <a:pt x="3765900" y="5308358"/>
                </a:lnTo>
                <a:cubicBezTo>
                  <a:pt x="3765900" y="5344585"/>
                  <a:pt x="3736488" y="5373997"/>
                  <a:pt x="3700261" y="5373997"/>
                </a:cubicBezTo>
                <a:lnTo>
                  <a:pt x="65640" y="5373997"/>
                </a:lnTo>
                <a:cubicBezTo>
                  <a:pt x="29412" y="5373997"/>
                  <a:pt x="0" y="5344585"/>
                  <a:pt x="0" y="5308358"/>
                </a:cubicBezTo>
                <a:lnTo>
                  <a:pt x="0" y="65640"/>
                </a:lnTo>
                <a:cubicBezTo>
                  <a:pt x="0" y="29412"/>
                  <a:pt x="29412" y="0"/>
                  <a:pt x="65640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FF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5842491" y="1107618"/>
            <a:ext cx="508684" cy="508684"/>
          </a:xfrm>
          <a:custGeom>
            <a:avLst/>
            <a:gdLst/>
            <a:ahLst/>
            <a:cxnLst/>
            <a:rect l="l" t="t" r="r" b="b"/>
            <a:pathLst>
              <a:path w="508684" h="508684">
                <a:moveTo>
                  <a:pt x="254342" y="0"/>
                </a:moveTo>
                <a:lnTo>
                  <a:pt x="254342" y="0"/>
                </a:lnTo>
                <a:cubicBezTo>
                  <a:pt x="394811" y="0"/>
                  <a:pt x="508684" y="113873"/>
                  <a:pt x="508684" y="254342"/>
                </a:cubicBezTo>
                <a:lnTo>
                  <a:pt x="508684" y="254342"/>
                </a:lnTo>
                <a:cubicBezTo>
                  <a:pt x="508684" y="394811"/>
                  <a:pt x="394811" y="508684"/>
                  <a:pt x="254342" y="508684"/>
                </a:cubicBezTo>
                <a:lnTo>
                  <a:pt x="254342" y="508684"/>
                </a:lnTo>
                <a:cubicBezTo>
                  <a:pt x="113873" y="508684"/>
                  <a:pt x="0" y="394811"/>
                  <a:pt x="0" y="254342"/>
                </a:cubicBezTo>
                <a:lnTo>
                  <a:pt x="0" y="254342"/>
                </a:lnTo>
                <a:cubicBezTo>
                  <a:pt x="0" y="113873"/>
                  <a:pt x="113873" y="0"/>
                  <a:pt x="254342" y="0"/>
                </a:cubicBezTo>
                <a:close/>
              </a:path>
            </a:pathLst>
          </a:custGeom>
          <a:solidFill>
            <a:srgbClr val="01FFFF">
              <a:alpha val="20000"/>
            </a:srgbClr>
          </a:solidFill>
          <a:ln w="25400">
            <a:solidFill>
              <a:srgbClr val="00FFFF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5998378" y="1263505"/>
            <a:ext cx="196910" cy="196910"/>
          </a:xfrm>
          <a:custGeom>
            <a:avLst/>
            <a:gdLst/>
            <a:ahLst/>
            <a:cxnLst/>
            <a:rect l="l" t="t" r="r" b="b"/>
            <a:pathLst>
              <a:path w="196910" h="196910">
                <a:moveTo>
                  <a:pt x="129222" y="135376"/>
                </a:moveTo>
                <a:cubicBezTo>
                  <a:pt x="166604" y="135376"/>
                  <a:pt x="196910" y="105070"/>
                  <a:pt x="196910" y="67688"/>
                </a:cubicBezTo>
                <a:cubicBezTo>
                  <a:pt x="196910" y="30306"/>
                  <a:pt x="166604" y="0"/>
                  <a:pt x="129222" y="0"/>
                </a:cubicBezTo>
                <a:cubicBezTo>
                  <a:pt x="91840" y="0"/>
                  <a:pt x="61534" y="30306"/>
                  <a:pt x="61534" y="67688"/>
                </a:cubicBezTo>
                <a:cubicBezTo>
                  <a:pt x="61534" y="74880"/>
                  <a:pt x="62650" y="81841"/>
                  <a:pt x="64726" y="88340"/>
                </a:cubicBezTo>
                <a:lnTo>
                  <a:pt x="2692" y="150374"/>
                </a:lnTo>
                <a:cubicBezTo>
                  <a:pt x="961" y="152105"/>
                  <a:pt x="0" y="154451"/>
                  <a:pt x="0" y="156913"/>
                </a:cubicBezTo>
                <a:lnTo>
                  <a:pt x="0" y="187680"/>
                </a:lnTo>
                <a:cubicBezTo>
                  <a:pt x="0" y="192795"/>
                  <a:pt x="4115" y="196910"/>
                  <a:pt x="9230" y="196910"/>
                </a:cubicBezTo>
                <a:lnTo>
                  <a:pt x="39997" y="196910"/>
                </a:lnTo>
                <a:cubicBezTo>
                  <a:pt x="45112" y="196910"/>
                  <a:pt x="49227" y="192795"/>
                  <a:pt x="49227" y="187680"/>
                </a:cubicBezTo>
                <a:lnTo>
                  <a:pt x="49227" y="172296"/>
                </a:lnTo>
                <a:lnTo>
                  <a:pt x="64611" y="172296"/>
                </a:lnTo>
                <a:cubicBezTo>
                  <a:pt x="69726" y="172296"/>
                  <a:pt x="73841" y="168181"/>
                  <a:pt x="73841" y="163066"/>
                </a:cubicBezTo>
                <a:lnTo>
                  <a:pt x="73841" y="147682"/>
                </a:lnTo>
                <a:lnTo>
                  <a:pt x="89225" y="147682"/>
                </a:lnTo>
                <a:cubicBezTo>
                  <a:pt x="91686" y="147682"/>
                  <a:pt x="94032" y="146721"/>
                  <a:pt x="95763" y="144990"/>
                </a:cubicBezTo>
                <a:lnTo>
                  <a:pt x="108570" y="132183"/>
                </a:lnTo>
                <a:cubicBezTo>
                  <a:pt x="115069" y="134260"/>
                  <a:pt x="122030" y="135376"/>
                  <a:pt x="129222" y="135376"/>
                </a:cubicBezTo>
                <a:close/>
                <a:moveTo>
                  <a:pt x="144606" y="36921"/>
                </a:moveTo>
                <a:cubicBezTo>
                  <a:pt x="153096" y="36921"/>
                  <a:pt x="159989" y="43814"/>
                  <a:pt x="159989" y="52304"/>
                </a:cubicBezTo>
                <a:cubicBezTo>
                  <a:pt x="159989" y="60795"/>
                  <a:pt x="153096" y="67688"/>
                  <a:pt x="144606" y="67688"/>
                </a:cubicBezTo>
                <a:cubicBezTo>
                  <a:pt x="136115" y="67688"/>
                  <a:pt x="129222" y="60795"/>
                  <a:pt x="129222" y="52304"/>
                </a:cubicBezTo>
                <a:cubicBezTo>
                  <a:pt x="129222" y="43814"/>
                  <a:pt x="136115" y="36921"/>
                  <a:pt x="144606" y="36921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4313428" y="1690143"/>
            <a:ext cx="3568991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92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Duress PIN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325735" y="1952689"/>
            <a:ext cx="3544377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Plausible Deniability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354451" y="2215236"/>
            <a:ext cx="3552581" cy="6399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If an abuser forces the user to unlock the hidden section, entering a specific </a:t>
            </a:r>
            <a:pPr>
              <a:lnSpc>
                <a:spcPct val="140000"/>
              </a:lnSpc>
            </a:pPr>
            <a:r>
              <a:rPr lang="en-US" sz="1034" b="1" dirty="0">
                <a:solidFill>
                  <a:srgbClr val="00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"Duress PIN"</a:t>
            </a:r>
            <a:pPr>
              <a:lnSpc>
                <a:spcPct val="140000"/>
              </a:lnSpc>
            </a:pPr>
            <a:r>
              <a:rPr lang="en-US" sz="103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opens a decoy folder with harmless dummy data.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358553" y="2957750"/>
            <a:ext cx="3478740" cy="959935"/>
          </a:xfrm>
          <a:custGeom>
            <a:avLst/>
            <a:gdLst/>
            <a:ahLst/>
            <a:cxnLst/>
            <a:rect l="l" t="t" r="r" b="b"/>
            <a:pathLst>
              <a:path w="3478740" h="959935">
                <a:moveTo>
                  <a:pt x="32820" y="0"/>
                </a:moveTo>
                <a:lnTo>
                  <a:pt x="3445920" y="0"/>
                </a:lnTo>
                <a:cubicBezTo>
                  <a:pt x="3464046" y="0"/>
                  <a:pt x="3478740" y="14694"/>
                  <a:pt x="3478740" y="32820"/>
                </a:cubicBezTo>
                <a:lnTo>
                  <a:pt x="3478740" y="927115"/>
                </a:lnTo>
                <a:cubicBezTo>
                  <a:pt x="3478740" y="945241"/>
                  <a:pt x="3464046" y="959935"/>
                  <a:pt x="3445920" y="959935"/>
                </a:cubicBezTo>
                <a:lnTo>
                  <a:pt x="32820" y="959935"/>
                </a:lnTo>
                <a:cubicBezTo>
                  <a:pt x="14694" y="959935"/>
                  <a:pt x="0" y="945241"/>
                  <a:pt x="0" y="927115"/>
                </a:cubicBezTo>
                <a:lnTo>
                  <a:pt x="0" y="32820"/>
                </a:lnTo>
                <a:cubicBezTo>
                  <a:pt x="0" y="14694"/>
                  <a:pt x="14694" y="0"/>
                  <a:pt x="32820" y="0"/>
                </a:cubicBezTo>
                <a:close/>
              </a:path>
            </a:pathLst>
          </a:custGeom>
          <a:solidFill>
            <a:srgbClr val="01FFFF">
              <a:alpha val="10196"/>
            </a:srgbClr>
          </a:solidFill>
          <a:ln w="12700">
            <a:solidFill>
              <a:srgbClr val="00FFFF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4461110" y="3060307"/>
            <a:ext cx="3322853" cy="131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00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DECOY CONTENTS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470340" y="3281830"/>
            <a:ext cx="129222" cy="114864"/>
          </a:xfrm>
          <a:custGeom>
            <a:avLst/>
            <a:gdLst/>
            <a:ahLst/>
            <a:cxnLst/>
            <a:rect l="l" t="t" r="r" b="b"/>
            <a:pathLst>
              <a:path w="129222" h="114864">
                <a:moveTo>
                  <a:pt x="0" y="75380"/>
                </a:moveTo>
                <a:cubicBezTo>
                  <a:pt x="0" y="93215"/>
                  <a:pt x="14470" y="107685"/>
                  <a:pt x="32306" y="107685"/>
                </a:cubicBezTo>
                <a:lnTo>
                  <a:pt x="100506" y="107685"/>
                </a:lnTo>
                <a:cubicBezTo>
                  <a:pt x="116367" y="107685"/>
                  <a:pt x="129222" y="94830"/>
                  <a:pt x="129222" y="78969"/>
                </a:cubicBezTo>
                <a:cubicBezTo>
                  <a:pt x="129222" y="67393"/>
                  <a:pt x="122380" y="57410"/>
                  <a:pt x="112508" y="52878"/>
                </a:cubicBezTo>
                <a:cubicBezTo>
                  <a:pt x="114012" y="49939"/>
                  <a:pt x="114864" y="46596"/>
                  <a:pt x="114864" y="43074"/>
                </a:cubicBezTo>
                <a:cubicBezTo>
                  <a:pt x="114864" y="31184"/>
                  <a:pt x="105217" y="21537"/>
                  <a:pt x="93327" y="21537"/>
                </a:cubicBezTo>
                <a:cubicBezTo>
                  <a:pt x="89356" y="21537"/>
                  <a:pt x="85654" y="22614"/>
                  <a:pt x="82469" y="24476"/>
                </a:cubicBezTo>
                <a:cubicBezTo>
                  <a:pt x="77062" y="14201"/>
                  <a:pt x="66271" y="7179"/>
                  <a:pt x="53843" y="7179"/>
                </a:cubicBezTo>
                <a:cubicBezTo>
                  <a:pt x="36007" y="7179"/>
                  <a:pt x="21537" y="21649"/>
                  <a:pt x="21537" y="39485"/>
                </a:cubicBezTo>
                <a:cubicBezTo>
                  <a:pt x="21537" y="41279"/>
                  <a:pt x="21694" y="43052"/>
                  <a:pt x="21963" y="44757"/>
                </a:cubicBezTo>
                <a:cubicBezTo>
                  <a:pt x="9198" y="49064"/>
                  <a:pt x="0" y="61156"/>
                  <a:pt x="0" y="75380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4670327" y="3257217"/>
            <a:ext cx="1140436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Weather diary entries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484698" y="3478740"/>
            <a:ext cx="100506" cy="114864"/>
          </a:xfrm>
          <a:custGeom>
            <a:avLst/>
            <a:gdLst/>
            <a:ahLst/>
            <a:cxnLst/>
            <a:rect l="l" t="t" r="r" b="b"/>
            <a:pathLst>
              <a:path w="100506" h="114864">
                <a:moveTo>
                  <a:pt x="28716" y="0"/>
                </a:moveTo>
                <a:cubicBezTo>
                  <a:pt x="24745" y="0"/>
                  <a:pt x="21537" y="3208"/>
                  <a:pt x="21537" y="7179"/>
                </a:cubicBezTo>
                <a:lnTo>
                  <a:pt x="21537" y="14358"/>
                </a:lnTo>
                <a:lnTo>
                  <a:pt x="14358" y="14358"/>
                </a:lnTo>
                <a:cubicBezTo>
                  <a:pt x="6439" y="14358"/>
                  <a:pt x="0" y="20797"/>
                  <a:pt x="0" y="28716"/>
                </a:cubicBezTo>
                <a:lnTo>
                  <a:pt x="0" y="39485"/>
                </a:lnTo>
                <a:lnTo>
                  <a:pt x="100506" y="39485"/>
                </a:lnTo>
                <a:lnTo>
                  <a:pt x="100506" y="28716"/>
                </a:lnTo>
                <a:cubicBezTo>
                  <a:pt x="100506" y="20797"/>
                  <a:pt x="94067" y="14358"/>
                  <a:pt x="86148" y="14358"/>
                </a:cubicBezTo>
                <a:lnTo>
                  <a:pt x="78969" y="14358"/>
                </a:lnTo>
                <a:lnTo>
                  <a:pt x="78969" y="7179"/>
                </a:lnTo>
                <a:cubicBezTo>
                  <a:pt x="78969" y="3208"/>
                  <a:pt x="75761" y="0"/>
                  <a:pt x="71790" y="0"/>
                </a:cubicBezTo>
                <a:cubicBezTo>
                  <a:pt x="67819" y="0"/>
                  <a:pt x="64611" y="3208"/>
                  <a:pt x="64611" y="7179"/>
                </a:cubicBezTo>
                <a:lnTo>
                  <a:pt x="64611" y="14358"/>
                </a:lnTo>
                <a:lnTo>
                  <a:pt x="35895" y="14358"/>
                </a:lnTo>
                <a:lnTo>
                  <a:pt x="35895" y="7179"/>
                </a:lnTo>
                <a:cubicBezTo>
                  <a:pt x="35895" y="3208"/>
                  <a:pt x="32687" y="0"/>
                  <a:pt x="28716" y="0"/>
                </a:cubicBezTo>
                <a:close/>
                <a:moveTo>
                  <a:pt x="0" y="50253"/>
                </a:moveTo>
                <a:lnTo>
                  <a:pt x="0" y="93327"/>
                </a:lnTo>
                <a:cubicBezTo>
                  <a:pt x="0" y="101246"/>
                  <a:pt x="6439" y="107685"/>
                  <a:pt x="14358" y="107685"/>
                </a:cubicBezTo>
                <a:lnTo>
                  <a:pt x="86148" y="107685"/>
                </a:lnTo>
                <a:cubicBezTo>
                  <a:pt x="94067" y="107685"/>
                  <a:pt x="100506" y="101246"/>
                  <a:pt x="100506" y="93327"/>
                </a:cubicBezTo>
                <a:lnTo>
                  <a:pt x="100506" y="50253"/>
                </a:lnTo>
                <a:lnTo>
                  <a:pt x="0" y="50253"/>
                </a:ln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34" name="Text 32"/>
          <p:cNvSpPr/>
          <p:nvPr/>
        </p:nvSpPr>
        <p:spPr>
          <a:xfrm>
            <a:off x="4670327" y="3454127"/>
            <a:ext cx="1033777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Calendar reminders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484698" y="3675650"/>
            <a:ext cx="100506" cy="114864"/>
          </a:xfrm>
          <a:custGeom>
            <a:avLst/>
            <a:gdLst/>
            <a:ahLst/>
            <a:cxnLst/>
            <a:rect l="l" t="t" r="r" b="b"/>
            <a:pathLst>
              <a:path w="100506" h="114864">
                <a:moveTo>
                  <a:pt x="14358" y="7179"/>
                </a:moveTo>
                <a:cubicBezTo>
                  <a:pt x="6439" y="7179"/>
                  <a:pt x="0" y="13618"/>
                  <a:pt x="0" y="21537"/>
                </a:cubicBezTo>
                <a:lnTo>
                  <a:pt x="0" y="93327"/>
                </a:lnTo>
                <a:cubicBezTo>
                  <a:pt x="0" y="101246"/>
                  <a:pt x="6439" y="107685"/>
                  <a:pt x="14358" y="107685"/>
                </a:cubicBezTo>
                <a:lnTo>
                  <a:pt x="86148" y="107685"/>
                </a:lnTo>
                <a:cubicBezTo>
                  <a:pt x="94067" y="107685"/>
                  <a:pt x="100506" y="101246"/>
                  <a:pt x="100506" y="93327"/>
                </a:cubicBezTo>
                <a:lnTo>
                  <a:pt x="100506" y="21537"/>
                </a:lnTo>
                <a:cubicBezTo>
                  <a:pt x="100506" y="13618"/>
                  <a:pt x="94067" y="7179"/>
                  <a:pt x="86148" y="7179"/>
                </a:cubicBezTo>
                <a:lnTo>
                  <a:pt x="14358" y="7179"/>
                </a:lnTo>
                <a:close/>
                <a:moveTo>
                  <a:pt x="28716" y="25127"/>
                </a:moveTo>
                <a:cubicBezTo>
                  <a:pt x="34659" y="25127"/>
                  <a:pt x="39485" y="29952"/>
                  <a:pt x="39485" y="35895"/>
                </a:cubicBezTo>
                <a:cubicBezTo>
                  <a:pt x="39485" y="41838"/>
                  <a:pt x="34659" y="46664"/>
                  <a:pt x="28716" y="46664"/>
                </a:cubicBezTo>
                <a:cubicBezTo>
                  <a:pt x="22773" y="46664"/>
                  <a:pt x="17948" y="41838"/>
                  <a:pt x="17948" y="35895"/>
                </a:cubicBezTo>
                <a:cubicBezTo>
                  <a:pt x="17948" y="29952"/>
                  <a:pt x="22773" y="25127"/>
                  <a:pt x="28716" y="25127"/>
                </a:cubicBezTo>
                <a:close/>
                <a:moveTo>
                  <a:pt x="61022" y="50253"/>
                </a:moveTo>
                <a:cubicBezTo>
                  <a:pt x="62906" y="50253"/>
                  <a:pt x="64633" y="51240"/>
                  <a:pt x="65621" y="52833"/>
                </a:cubicBezTo>
                <a:lnTo>
                  <a:pt x="85363" y="85139"/>
                </a:lnTo>
                <a:cubicBezTo>
                  <a:pt x="86372" y="86799"/>
                  <a:pt x="86417" y="88885"/>
                  <a:pt x="85475" y="90590"/>
                </a:cubicBezTo>
                <a:cubicBezTo>
                  <a:pt x="84533" y="92295"/>
                  <a:pt x="82716" y="93327"/>
                  <a:pt x="80764" y="93327"/>
                </a:cubicBezTo>
                <a:lnTo>
                  <a:pt x="19742" y="93327"/>
                </a:lnTo>
                <a:cubicBezTo>
                  <a:pt x="17746" y="93327"/>
                  <a:pt x="15884" y="92205"/>
                  <a:pt x="14964" y="90433"/>
                </a:cubicBezTo>
                <a:cubicBezTo>
                  <a:pt x="14044" y="88661"/>
                  <a:pt x="14179" y="86507"/>
                  <a:pt x="15323" y="84869"/>
                </a:cubicBezTo>
                <a:lnTo>
                  <a:pt x="27886" y="66922"/>
                </a:lnTo>
                <a:cubicBezTo>
                  <a:pt x="28895" y="65486"/>
                  <a:pt x="30533" y="64633"/>
                  <a:pt x="32306" y="64633"/>
                </a:cubicBezTo>
                <a:cubicBezTo>
                  <a:pt x="34078" y="64633"/>
                  <a:pt x="35716" y="65486"/>
                  <a:pt x="36725" y="66922"/>
                </a:cubicBezTo>
                <a:lnTo>
                  <a:pt x="42648" y="75402"/>
                </a:lnTo>
                <a:lnTo>
                  <a:pt x="56422" y="52855"/>
                </a:lnTo>
                <a:cubicBezTo>
                  <a:pt x="57410" y="51263"/>
                  <a:pt x="59137" y="50275"/>
                  <a:pt x="61022" y="50275"/>
                </a:cubicBezTo>
                <a:close/>
              </a:path>
            </a:pathLst>
          </a:custGeom>
          <a:solidFill>
            <a:srgbClr val="00FFFF"/>
          </a:solidFill>
          <a:ln/>
        </p:spPr>
      </p:sp>
      <p:sp>
        <p:nvSpPr>
          <p:cNvPr id="36" name="Text 34"/>
          <p:cNvSpPr/>
          <p:nvPr/>
        </p:nvSpPr>
        <p:spPr>
          <a:xfrm>
            <a:off x="4670327" y="3651036"/>
            <a:ext cx="861480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Vacation photos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358553" y="4024345"/>
            <a:ext cx="3478740" cy="812253"/>
          </a:xfrm>
          <a:custGeom>
            <a:avLst/>
            <a:gdLst/>
            <a:ahLst/>
            <a:cxnLst/>
            <a:rect l="l" t="t" r="r" b="b"/>
            <a:pathLst>
              <a:path w="3478740" h="812253">
                <a:moveTo>
                  <a:pt x="32815" y="0"/>
                </a:moveTo>
                <a:lnTo>
                  <a:pt x="3445925" y="0"/>
                </a:lnTo>
                <a:cubicBezTo>
                  <a:pt x="3464048" y="0"/>
                  <a:pt x="3478740" y="14692"/>
                  <a:pt x="3478740" y="32815"/>
                </a:cubicBezTo>
                <a:lnTo>
                  <a:pt x="3478740" y="779438"/>
                </a:lnTo>
                <a:cubicBezTo>
                  <a:pt x="3478740" y="797561"/>
                  <a:pt x="3464048" y="812253"/>
                  <a:pt x="3445925" y="812253"/>
                </a:cubicBezTo>
                <a:lnTo>
                  <a:pt x="32815" y="812253"/>
                </a:lnTo>
                <a:cubicBezTo>
                  <a:pt x="14692" y="812253"/>
                  <a:pt x="0" y="797561"/>
                  <a:pt x="0" y="779438"/>
                </a:cubicBezTo>
                <a:lnTo>
                  <a:pt x="0" y="32815"/>
                </a:lnTo>
                <a:cubicBezTo>
                  <a:pt x="0" y="14692"/>
                  <a:pt x="14692" y="0"/>
                  <a:pt x="32815" y="0"/>
                </a:cubicBezTo>
                <a:close/>
              </a:path>
            </a:pathLst>
          </a:custGeom>
          <a:solidFill>
            <a:srgbClr val="FF3131">
              <a:alpha val="10196"/>
            </a:srgbClr>
          </a:solidFill>
          <a:ln w="12700">
            <a:solidFill>
              <a:srgbClr val="FF3131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5377843" y="4155618"/>
            <a:ext cx="131273" cy="131273"/>
          </a:xfrm>
          <a:custGeom>
            <a:avLst/>
            <a:gdLst/>
            <a:ahLst/>
            <a:cxnLst/>
            <a:rect l="l" t="t" r="r" b="b"/>
            <a:pathLst>
              <a:path w="131273" h="131273">
                <a:moveTo>
                  <a:pt x="65637" y="0"/>
                </a:moveTo>
                <a:cubicBezTo>
                  <a:pt x="69406" y="0"/>
                  <a:pt x="72867" y="2077"/>
                  <a:pt x="74662" y="5384"/>
                </a:cubicBezTo>
                <a:lnTo>
                  <a:pt x="130043" y="107941"/>
                </a:lnTo>
                <a:cubicBezTo>
                  <a:pt x="131760" y="111121"/>
                  <a:pt x="131683" y="114967"/>
                  <a:pt x="129837" y="118069"/>
                </a:cubicBezTo>
                <a:cubicBezTo>
                  <a:pt x="127991" y="121171"/>
                  <a:pt x="124633" y="123069"/>
                  <a:pt x="121017" y="123069"/>
                </a:cubicBezTo>
                <a:lnTo>
                  <a:pt x="10256" y="123069"/>
                </a:lnTo>
                <a:cubicBezTo>
                  <a:pt x="6641" y="123069"/>
                  <a:pt x="3307" y="121171"/>
                  <a:pt x="1436" y="118069"/>
                </a:cubicBezTo>
                <a:cubicBezTo>
                  <a:pt x="-436" y="114967"/>
                  <a:pt x="-487" y="111121"/>
                  <a:pt x="1231" y="107941"/>
                </a:cubicBezTo>
                <a:lnTo>
                  <a:pt x="56612" y="5384"/>
                </a:lnTo>
                <a:cubicBezTo>
                  <a:pt x="58406" y="2077"/>
                  <a:pt x="61868" y="0"/>
                  <a:pt x="65637" y="0"/>
                </a:cubicBezTo>
                <a:close/>
                <a:moveTo>
                  <a:pt x="65637" y="43074"/>
                </a:moveTo>
                <a:cubicBezTo>
                  <a:pt x="62227" y="43074"/>
                  <a:pt x="59483" y="45817"/>
                  <a:pt x="59483" y="49227"/>
                </a:cubicBezTo>
                <a:lnTo>
                  <a:pt x="59483" y="77943"/>
                </a:lnTo>
                <a:cubicBezTo>
                  <a:pt x="59483" y="81353"/>
                  <a:pt x="62227" y="84097"/>
                  <a:pt x="65637" y="84097"/>
                </a:cubicBezTo>
                <a:cubicBezTo>
                  <a:pt x="69047" y="84097"/>
                  <a:pt x="71790" y="81353"/>
                  <a:pt x="71790" y="77943"/>
                </a:cubicBezTo>
                <a:lnTo>
                  <a:pt x="71790" y="49227"/>
                </a:lnTo>
                <a:cubicBezTo>
                  <a:pt x="71790" y="45817"/>
                  <a:pt x="69047" y="43074"/>
                  <a:pt x="65637" y="43074"/>
                </a:cubicBezTo>
                <a:close/>
                <a:moveTo>
                  <a:pt x="72482" y="98455"/>
                </a:moveTo>
                <a:cubicBezTo>
                  <a:pt x="72638" y="95914"/>
                  <a:pt x="71371" y="93496"/>
                  <a:pt x="69193" y="92179"/>
                </a:cubicBezTo>
                <a:cubicBezTo>
                  <a:pt x="67014" y="90861"/>
                  <a:pt x="64285" y="90861"/>
                  <a:pt x="62106" y="92179"/>
                </a:cubicBezTo>
                <a:cubicBezTo>
                  <a:pt x="59928" y="93496"/>
                  <a:pt x="58661" y="95914"/>
                  <a:pt x="58817" y="98455"/>
                </a:cubicBezTo>
                <a:cubicBezTo>
                  <a:pt x="58661" y="100996"/>
                  <a:pt x="59928" y="103414"/>
                  <a:pt x="62106" y="104731"/>
                </a:cubicBezTo>
                <a:cubicBezTo>
                  <a:pt x="64285" y="106049"/>
                  <a:pt x="67014" y="106049"/>
                  <a:pt x="69193" y="104731"/>
                </a:cubicBezTo>
                <a:cubicBezTo>
                  <a:pt x="71371" y="103414"/>
                  <a:pt x="72638" y="100996"/>
                  <a:pt x="72482" y="98455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39" name="Text 37"/>
          <p:cNvSpPr/>
          <p:nvPr/>
        </p:nvSpPr>
        <p:spPr>
          <a:xfrm>
            <a:off x="4634786" y="4126902"/>
            <a:ext cx="3132768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34" b="1" dirty="0">
                <a:solidFill>
                  <a:srgbClr val="FF313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SECURITY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432394" y="4356630"/>
            <a:ext cx="3331058" cy="377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Duress PIN appears to function normally while concealing all security tools.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093622" y="959935"/>
            <a:ext cx="3765900" cy="5373997"/>
          </a:xfrm>
          <a:custGeom>
            <a:avLst/>
            <a:gdLst/>
            <a:ahLst/>
            <a:cxnLst/>
            <a:rect l="l" t="t" r="r" b="b"/>
            <a:pathLst>
              <a:path w="3765900" h="5373997">
                <a:moveTo>
                  <a:pt x="65640" y="0"/>
                </a:moveTo>
                <a:lnTo>
                  <a:pt x="3700261" y="0"/>
                </a:lnTo>
                <a:cubicBezTo>
                  <a:pt x="3736488" y="0"/>
                  <a:pt x="3765900" y="29412"/>
                  <a:pt x="3765900" y="65640"/>
                </a:cubicBezTo>
                <a:lnTo>
                  <a:pt x="3765900" y="5308358"/>
                </a:lnTo>
                <a:cubicBezTo>
                  <a:pt x="3765900" y="5344585"/>
                  <a:pt x="3736488" y="5373997"/>
                  <a:pt x="3700261" y="5373997"/>
                </a:cubicBezTo>
                <a:lnTo>
                  <a:pt x="65640" y="5373997"/>
                </a:lnTo>
                <a:cubicBezTo>
                  <a:pt x="29412" y="5373997"/>
                  <a:pt x="0" y="5344585"/>
                  <a:pt x="0" y="5308358"/>
                </a:cubicBezTo>
                <a:lnTo>
                  <a:pt x="0" y="65640"/>
                </a:lnTo>
                <a:cubicBezTo>
                  <a:pt x="0" y="29412"/>
                  <a:pt x="29412" y="0"/>
                  <a:pt x="65640" y="0"/>
                </a:cubicBezTo>
                <a:close/>
              </a:path>
            </a:pathLst>
          </a:custGeom>
          <a:solidFill>
            <a:srgbClr val="1E1E1E"/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9721141" y="1107618"/>
            <a:ext cx="508684" cy="508684"/>
          </a:xfrm>
          <a:custGeom>
            <a:avLst/>
            <a:gdLst/>
            <a:ahLst/>
            <a:cxnLst/>
            <a:rect l="l" t="t" r="r" b="b"/>
            <a:pathLst>
              <a:path w="508684" h="508684">
                <a:moveTo>
                  <a:pt x="254342" y="0"/>
                </a:moveTo>
                <a:lnTo>
                  <a:pt x="254342" y="0"/>
                </a:lnTo>
                <a:cubicBezTo>
                  <a:pt x="394811" y="0"/>
                  <a:pt x="508684" y="113873"/>
                  <a:pt x="508684" y="254342"/>
                </a:cubicBezTo>
                <a:lnTo>
                  <a:pt x="508684" y="254342"/>
                </a:lnTo>
                <a:cubicBezTo>
                  <a:pt x="508684" y="394811"/>
                  <a:pt x="394811" y="508684"/>
                  <a:pt x="254342" y="508684"/>
                </a:cubicBezTo>
                <a:lnTo>
                  <a:pt x="254342" y="508684"/>
                </a:lnTo>
                <a:cubicBezTo>
                  <a:pt x="113873" y="508684"/>
                  <a:pt x="0" y="394811"/>
                  <a:pt x="0" y="254342"/>
                </a:cubicBezTo>
                <a:lnTo>
                  <a:pt x="0" y="254342"/>
                </a:lnTo>
                <a:cubicBezTo>
                  <a:pt x="0" y="113873"/>
                  <a:pt x="113873" y="0"/>
                  <a:pt x="254342" y="0"/>
                </a:cubicBezTo>
                <a:close/>
              </a:path>
            </a:pathLst>
          </a:custGeom>
          <a:solidFill>
            <a:srgbClr val="01FF41">
              <a:alpha val="20000"/>
            </a:srgbClr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9864721" y="1263505"/>
            <a:ext cx="221524" cy="196910"/>
          </a:xfrm>
          <a:custGeom>
            <a:avLst/>
            <a:gdLst/>
            <a:ahLst/>
            <a:cxnLst/>
            <a:rect l="l" t="t" r="r" b="b"/>
            <a:pathLst>
              <a:path w="221524" h="196910">
                <a:moveTo>
                  <a:pt x="110762" y="24614"/>
                </a:moveTo>
                <a:cubicBezTo>
                  <a:pt x="24614" y="24614"/>
                  <a:pt x="0" y="61534"/>
                  <a:pt x="0" y="104608"/>
                </a:cubicBezTo>
                <a:cubicBezTo>
                  <a:pt x="0" y="147682"/>
                  <a:pt x="30767" y="172296"/>
                  <a:pt x="67688" y="172296"/>
                </a:cubicBezTo>
                <a:lnTo>
                  <a:pt x="70918" y="172296"/>
                </a:lnTo>
                <a:cubicBezTo>
                  <a:pt x="80225" y="172296"/>
                  <a:pt x="88763" y="167027"/>
                  <a:pt x="92917" y="158682"/>
                </a:cubicBezTo>
                <a:lnTo>
                  <a:pt x="101839" y="140875"/>
                </a:lnTo>
                <a:cubicBezTo>
                  <a:pt x="103531" y="137491"/>
                  <a:pt x="106954" y="135376"/>
                  <a:pt x="110762" y="135376"/>
                </a:cubicBezTo>
                <a:cubicBezTo>
                  <a:pt x="114569" y="135376"/>
                  <a:pt x="117992" y="137491"/>
                  <a:pt x="119684" y="140875"/>
                </a:cubicBezTo>
                <a:lnTo>
                  <a:pt x="128607" y="158682"/>
                </a:lnTo>
                <a:cubicBezTo>
                  <a:pt x="132760" y="167027"/>
                  <a:pt x="141298" y="172296"/>
                  <a:pt x="150605" y="172296"/>
                </a:cubicBezTo>
                <a:lnTo>
                  <a:pt x="153836" y="172296"/>
                </a:lnTo>
                <a:cubicBezTo>
                  <a:pt x="190756" y="172296"/>
                  <a:pt x="221524" y="147682"/>
                  <a:pt x="221524" y="104608"/>
                </a:cubicBezTo>
                <a:cubicBezTo>
                  <a:pt x="221524" y="61534"/>
                  <a:pt x="196910" y="24614"/>
                  <a:pt x="110762" y="24614"/>
                </a:cubicBezTo>
                <a:close/>
                <a:moveTo>
                  <a:pt x="36921" y="98455"/>
                </a:moveTo>
                <a:cubicBezTo>
                  <a:pt x="36921" y="84870"/>
                  <a:pt x="47950" y="73841"/>
                  <a:pt x="61534" y="73841"/>
                </a:cubicBezTo>
                <a:cubicBezTo>
                  <a:pt x="75119" y="73841"/>
                  <a:pt x="86148" y="84870"/>
                  <a:pt x="86148" y="98455"/>
                </a:cubicBezTo>
                <a:cubicBezTo>
                  <a:pt x="86148" y="112040"/>
                  <a:pt x="75119" y="123069"/>
                  <a:pt x="61534" y="123069"/>
                </a:cubicBezTo>
                <a:cubicBezTo>
                  <a:pt x="47950" y="123069"/>
                  <a:pt x="36921" y="112040"/>
                  <a:pt x="36921" y="98455"/>
                </a:cubicBezTo>
                <a:close/>
                <a:moveTo>
                  <a:pt x="159989" y="73841"/>
                </a:moveTo>
                <a:cubicBezTo>
                  <a:pt x="173574" y="73841"/>
                  <a:pt x="184603" y="84870"/>
                  <a:pt x="184603" y="98455"/>
                </a:cubicBezTo>
                <a:cubicBezTo>
                  <a:pt x="184603" y="112040"/>
                  <a:pt x="173574" y="123069"/>
                  <a:pt x="159989" y="123069"/>
                </a:cubicBezTo>
                <a:cubicBezTo>
                  <a:pt x="146405" y="123069"/>
                  <a:pt x="135376" y="112040"/>
                  <a:pt x="135376" y="98455"/>
                </a:cubicBezTo>
                <a:cubicBezTo>
                  <a:pt x="135376" y="84870"/>
                  <a:pt x="146405" y="73841"/>
                  <a:pt x="159989" y="73841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44" name="Text 42"/>
          <p:cNvSpPr/>
          <p:nvPr/>
        </p:nvSpPr>
        <p:spPr>
          <a:xfrm>
            <a:off x="8192077" y="1690143"/>
            <a:ext cx="3568991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92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Anti-Forensics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204384" y="1952689"/>
            <a:ext cx="3544377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Digital Camouflage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233100" y="2215236"/>
            <a:ext cx="3552581" cy="4266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encrypted database file header is </a:t>
            </a:r>
            <a:pPr>
              <a:lnSpc>
                <a:spcPct val="140000"/>
              </a:lnSpc>
            </a:pPr>
            <a:r>
              <a:rPr lang="en-US" sz="1034" b="1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obfuscated</a:t>
            </a:r>
            <a:pPr>
              <a:lnSpc>
                <a:spcPct val="140000"/>
              </a:lnSpc>
            </a:pPr>
            <a:r>
              <a:rPr lang="en-US" sz="103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look like a cached weather map tile.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237202" y="2744431"/>
            <a:ext cx="3478740" cy="1632711"/>
          </a:xfrm>
          <a:custGeom>
            <a:avLst/>
            <a:gdLst/>
            <a:ahLst/>
            <a:cxnLst/>
            <a:rect l="l" t="t" r="r" b="b"/>
            <a:pathLst>
              <a:path w="3478740" h="1632711">
                <a:moveTo>
                  <a:pt x="32817" y="0"/>
                </a:moveTo>
                <a:lnTo>
                  <a:pt x="3445923" y="0"/>
                </a:lnTo>
                <a:cubicBezTo>
                  <a:pt x="3464047" y="0"/>
                  <a:pt x="3478740" y="14693"/>
                  <a:pt x="3478740" y="32817"/>
                </a:cubicBezTo>
                <a:lnTo>
                  <a:pt x="3478740" y="1599893"/>
                </a:lnTo>
                <a:cubicBezTo>
                  <a:pt x="3478740" y="1618018"/>
                  <a:pt x="3464047" y="1632711"/>
                  <a:pt x="3445923" y="1632711"/>
                </a:cubicBezTo>
                <a:lnTo>
                  <a:pt x="32817" y="1632711"/>
                </a:lnTo>
                <a:cubicBezTo>
                  <a:pt x="14693" y="1632711"/>
                  <a:pt x="0" y="1618018"/>
                  <a:pt x="0" y="1599893"/>
                </a:cubicBezTo>
                <a:lnTo>
                  <a:pt x="0" y="32817"/>
                </a:lnTo>
                <a:cubicBezTo>
                  <a:pt x="0" y="14693"/>
                  <a:pt x="14693" y="0"/>
                  <a:pt x="32817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12700">
            <a:solidFill>
              <a:srgbClr val="00FF41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8339759" y="2846988"/>
            <a:ext cx="3322853" cy="131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00FF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FILE MASQUERADE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343862" y="3048000"/>
            <a:ext cx="3265421" cy="467661"/>
          </a:xfrm>
          <a:custGeom>
            <a:avLst/>
            <a:gdLst/>
            <a:ahLst/>
            <a:cxnLst/>
            <a:rect l="l" t="t" r="r" b="b"/>
            <a:pathLst>
              <a:path w="3265421" h="467661">
                <a:moveTo>
                  <a:pt x="32820" y="0"/>
                </a:moveTo>
                <a:lnTo>
                  <a:pt x="3232601" y="0"/>
                </a:lnTo>
                <a:cubicBezTo>
                  <a:pt x="3250727" y="0"/>
                  <a:pt x="3265421" y="14694"/>
                  <a:pt x="3265421" y="32820"/>
                </a:cubicBezTo>
                <a:lnTo>
                  <a:pt x="3265421" y="434840"/>
                </a:lnTo>
                <a:cubicBezTo>
                  <a:pt x="3265421" y="452967"/>
                  <a:pt x="3250727" y="467661"/>
                  <a:pt x="3232601" y="467661"/>
                </a:cubicBezTo>
                <a:lnTo>
                  <a:pt x="32820" y="467661"/>
                </a:lnTo>
                <a:cubicBezTo>
                  <a:pt x="14694" y="467661"/>
                  <a:pt x="0" y="452967"/>
                  <a:pt x="0" y="434840"/>
                </a:cubicBezTo>
                <a:lnTo>
                  <a:pt x="0" y="32820"/>
                </a:lnTo>
                <a:cubicBezTo>
                  <a:pt x="0" y="14706"/>
                  <a:pt x="14706" y="0"/>
                  <a:pt x="32820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FF3131">
                <a:alpha val="40000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413600" y="3117739"/>
            <a:ext cx="3175171" cy="131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FF313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SUSPICIOUS: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413600" y="3281830"/>
            <a:ext cx="3183376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evidence_vault.db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9922153" y="3585400"/>
            <a:ext cx="110762" cy="147682"/>
          </a:xfrm>
          <a:custGeom>
            <a:avLst/>
            <a:gdLst/>
            <a:ahLst/>
            <a:cxnLst/>
            <a:rect l="l" t="t" r="r" b="b"/>
            <a:pathLst>
              <a:path w="110762" h="147682">
                <a:moveTo>
                  <a:pt x="48862" y="144971"/>
                </a:moveTo>
                <a:cubicBezTo>
                  <a:pt x="52468" y="148577"/>
                  <a:pt x="58323" y="148577"/>
                  <a:pt x="61929" y="144971"/>
                </a:cubicBezTo>
                <a:lnTo>
                  <a:pt x="108079" y="98820"/>
                </a:lnTo>
                <a:cubicBezTo>
                  <a:pt x="111685" y="95215"/>
                  <a:pt x="111685" y="89359"/>
                  <a:pt x="108079" y="85754"/>
                </a:cubicBezTo>
                <a:cubicBezTo>
                  <a:pt x="104474" y="82148"/>
                  <a:pt x="98618" y="82148"/>
                  <a:pt x="95013" y="85754"/>
                </a:cubicBezTo>
                <a:lnTo>
                  <a:pt x="64611" y="116156"/>
                </a:lnTo>
                <a:lnTo>
                  <a:pt x="64611" y="9230"/>
                </a:lnTo>
                <a:cubicBezTo>
                  <a:pt x="64611" y="4125"/>
                  <a:pt x="60486" y="0"/>
                  <a:pt x="55381" y="0"/>
                </a:cubicBezTo>
                <a:cubicBezTo>
                  <a:pt x="50275" y="0"/>
                  <a:pt x="46151" y="4125"/>
                  <a:pt x="46151" y="9230"/>
                </a:cubicBezTo>
                <a:lnTo>
                  <a:pt x="46151" y="116156"/>
                </a:lnTo>
                <a:lnTo>
                  <a:pt x="15749" y="85754"/>
                </a:lnTo>
                <a:cubicBezTo>
                  <a:pt x="12143" y="82148"/>
                  <a:pt x="6288" y="82148"/>
                  <a:pt x="2683" y="85754"/>
                </a:cubicBezTo>
                <a:cubicBezTo>
                  <a:pt x="-923" y="89359"/>
                  <a:pt x="-923" y="95215"/>
                  <a:pt x="2683" y="98820"/>
                </a:cubicBezTo>
                <a:lnTo>
                  <a:pt x="48833" y="144971"/>
                </a:ln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53" name="Shape 51"/>
          <p:cNvSpPr/>
          <p:nvPr/>
        </p:nvSpPr>
        <p:spPr>
          <a:xfrm>
            <a:off x="8343862" y="3802821"/>
            <a:ext cx="3265421" cy="467661"/>
          </a:xfrm>
          <a:custGeom>
            <a:avLst/>
            <a:gdLst/>
            <a:ahLst/>
            <a:cxnLst/>
            <a:rect l="l" t="t" r="r" b="b"/>
            <a:pathLst>
              <a:path w="3265421" h="467661">
                <a:moveTo>
                  <a:pt x="32820" y="0"/>
                </a:moveTo>
                <a:lnTo>
                  <a:pt x="3232601" y="0"/>
                </a:lnTo>
                <a:cubicBezTo>
                  <a:pt x="3250727" y="0"/>
                  <a:pt x="3265421" y="14694"/>
                  <a:pt x="3265421" y="32820"/>
                </a:cubicBezTo>
                <a:lnTo>
                  <a:pt x="3265421" y="434840"/>
                </a:lnTo>
                <a:cubicBezTo>
                  <a:pt x="3265421" y="452967"/>
                  <a:pt x="3250727" y="467661"/>
                  <a:pt x="3232601" y="467661"/>
                </a:cubicBezTo>
                <a:lnTo>
                  <a:pt x="32820" y="467661"/>
                </a:lnTo>
                <a:cubicBezTo>
                  <a:pt x="14694" y="467661"/>
                  <a:pt x="0" y="452967"/>
                  <a:pt x="0" y="434840"/>
                </a:cubicBezTo>
                <a:lnTo>
                  <a:pt x="0" y="32820"/>
                </a:lnTo>
                <a:cubicBezTo>
                  <a:pt x="0" y="14706"/>
                  <a:pt x="14706" y="0"/>
                  <a:pt x="32820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00FF41"/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8413600" y="3872560"/>
            <a:ext cx="3175171" cy="131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00FF4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INNOCUOUS: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413600" y="4036651"/>
            <a:ext cx="3183376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map_cache.tmp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237202" y="4483801"/>
            <a:ext cx="3478740" cy="959935"/>
          </a:xfrm>
          <a:custGeom>
            <a:avLst/>
            <a:gdLst/>
            <a:ahLst/>
            <a:cxnLst/>
            <a:rect l="l" t="t" r="r" b="b"/>
            <a:pathLst>
              <a:path w="3478740" h="959935">
                <a:moveTo>
                  <a:pt x="32820" y="0"/>
                </a:moveTo>
                <a:lnTo>
                  <a:pt x="3445920" y="0"/>
                </a:lnTo>
                <a:cubicBezTo>
                  <a:pt x="3464046" y="0"/>
                  <a:pt x="3478740" y="14694"/>
                  <a:pt x="3478740" y="32820"/>
                </a:cubicBezTo>
                <a:lnTo>
                  <a:pt x="3478740" y="927115"/>
                </a:lnTo>
                <a:cubicBezTo>
                  <a:pt x="3478740" y="945241"/>
                  <a:pt x="3464046" y="959935"/>
                  <a:pt x="3445920" y="959935"/>
                </a:cubicBezTo>
                <a:lnTo>
                  <a:pt x="32820" y="959935"/>
                </a:lnTo>
                <a:cubicBezTo>
                  <a:pt x="14694" y="959935"/>
                  <a:pt x="0" y="945241"/>
                  <a:pt x="0" y="927115"/>
                </a:cubicBezTo>
                <a:lnTo>
                  <a:pt x="0" y="32820"/>
                </a:lnTo>
                <a:cubicBezTo>
                  <a:pt x="0" y="14694"/>
                  <a:pt x="14694" y="0"/>
                  <a:pt x="32820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E0E0E0">
                <a:alpha val="40000"/>
              </a:srgbClr>
            </a:solidFill>
            <a:prstDash val="solid"/>
          </a:ln>
        </p:spPr>
      </p:sp>
      <p:sp>
        <p:nvSpPr>
          <p:cNvPr id="57" name="Text 55"/>
          <p:cNvSpPr/>
          <p:nvPr/>
        </p:nvSpPr>
        <p:spPr>
          <a:xfrm>
            <a:off x="8339759" y="4586358"/>
            <a:ext cx="3322853" cy="131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ADDITIONAL MEASURES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358220" y="4816086"/>
            <a:ext cx="86148" cy="98455"/>
          </a:xfrm>
          <a:custGeom>
            <a:avLst/>
            <a:gdLst/>
            <a:ahLst/>
            <a:cxnLst/>
            <a:rect l="l" t="t" r="r" b="b"/>
            <a:pathLst>
              <a:path w="86148" h="98455">
                <a:moveTo>
                  <a:pt x="83610" y="13480"/>
                </a:moveTo>
                <a:cubicBezTo>
                  <a:pt x="86360" y="15480"/>
                  <a:pt x="86975" y="19326"/>
                  <a:pt x="84975" y="22075"/>
                </a:cubicBezTo>
                <a:lnTo>
                  <a:pt x="35748" y="89763"/>
                </a:lnTo>
                <a:cubicBezTo>
                  <a:pt x="34690" y="91225"/>
                  <a:pt x="33055" y="92128"/>
                  <a:pt x="31248" y="92282"/>
                </a:cubicBezTo>
                <a:cubicBezTo>
                  <a:pt x="29440" y="92436"/>
                  <a:pt x="27690" y="91763"/>
                  <a:pt x="26421" y="90494"/>
                </a:cubicBezTo>
                <a:lnTo>
                  <a:pt x="1808" y="65880"/>
                </a:lnTo>
                <a:cubicBezTo>
                  <a:pt x="-596" y="63476"/>
                  <a:pt x="-596" y="59573"/>
                  <a:pt x="1808" y="57169"/>
                </a:cubicBezTo>
                <a:cubicBezTo>
                  <a:pt x="4211" y="54766"/>
                  <a:pt x="8115" y="54766"/>
                  <a:pt x="10519" y="57169"/>
                </a:cubicBezTo>
                <a:lnTo>
                  <a:pt x="30036" y="76687"/>
                </a:lnTo>
                <a:lnTo>
                  <a:pt x="75033" y="14826"/>
                </a:lnTo>
                <a:cubicBezTo>
                  <a:pt x="77033" y="12076"/>
                  <a:pt x="80879" y="11461"/>
                  <a:pt x="83629" y="13461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59" name="Text 57"/>
          <p:cNvSpPr/>
          <p:nvPr/>
        </p:nvSpPr>
        <p:spPr>
          <a:xfrm>
            <a:off x="8528465" y="4783268"/>
            <a:ext cx="1320937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 name: "EcoWeather"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358220" y="5012996"/>
            <a:ext cx="86148" cy="98455"/>
          </a:xfrm>
          <a:custGeom>
            <a:avLst/>
            <a:gdLst/>
            <a:ahLst/>
            <a:cxnLst/>
            <a:rect l="l" t="t" r="r" b="b"/>
            <a:pathLst>
              <a:path w="86148" h="98455">
                <a:moveTo>
                  <a:pt x="83610" y="13480"/>
                </a:moveTo>
                <a:cubicBezTo>
                  <a:pt x="86360" y="15480"/>
                  <a:pt x="86975" y="19326"/>
                  <a:pt x="84975" y="22075"/>
                </a:cubicBezTo>
                <a:lnTo>
                  <a:pt x="35748" y="89763"/>
                </a:lnTo>
                <a:cubicBezTo>
                  <a:pt x="34690" y="91225"/>
                  <a:pt x="33055" y="92128"/>
                  <a:pt x="31248" y="92282"/>
                </a:cubicBezTo>
                <a:cubicBezTo>
                  <a:pt x="29440" y="92436"/>
                  <a:pt x="27690" y="91763"/>
                  <a:pt x="26421" y="90494"/>
                </a:cubicBezTo>
                <a:lnTo>
                  <a:pt x="1808" y="65880"/>
                </a:lnTo>
                <a:cubicBezTo>
                  <a:pt x="-596" y="63476"/>
                  <a:pt x="-596" y="59573"/>
                  <a:pt x="1808" y="57169"/>
                </a:cubicBezTo>
                <a:cubicBezTo>
                  <a:pt x="4211" y="54766"/>
                  <a:pt x="8115" y="54766"/>
                  <a:pt x="10519" y="57169"/>
                </a:cubicBezTo>
                <a:lnTo>
                  <a:pt x="30036" y="76687"/>
                </a:lnTo>
                <a:lnTo>
                  <a:pt x="75033" y="14826"/>
                </a:lnTo>
                <a:cubicBezTo>
                  <a:pt x="77033" y="12076"/>
                  <a:pt x="80879" y="11461"/>
                  <a:pt x="83629" y="13461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61" name="Text 59"/>
          <p:cNvSpPr/>
          <p:nvPr/>
        </p:nvSpPr>
        <p:spPr>
          <a:xfrm>
            <a:off x="8528465" y="4980178"/>
            <a:ext cx="1370164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suspicious permissions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358220" y="5209906"/>
            <a:ext cx="86148" cy="98455"/>
          </a:xfrm>
          <a:custGeom>
            <a:avLst/>
            <a:gdLst/>
            <a:ahLst/>
            <a:cxnLst/>
            <a:rect l="l" t="t" r="r" b="b"/>
            <a:pathLst>
              <a:path w="86148" h="98455">
                <a:moveTo>
                  <a:pt x="83610" y="13480"/>
                </a:moveTo>
                <a:cubicBezTo>
                  <a:pt x="86360" y="15480"/>
                  <a:pt x="86975" y="19326"/>
                  <a:pt x="84975" y="22075"/>
                </a:cubicBezTo>
                <a:lnTo>
                  <a:pt x="35748" y="89763"/>
                </a:lnTo>
                <a:cubicBezTo>
                  <a:pt x="34690" y="91225"/>
                  <a:pt x="33055" y="92128"/>
                  <a:pt x="31248" y="92282"/>
                </a:cubicBezTo>
                <a:cubicBezTo>
                  <a:pt x="29440" y="92436"/>
                  <a:pt x="27690" y="91763"/>
                  <a:pt x="26421" y="90494"/>
                </a:cubicBezTo>
                <a:lnTo>
                  <a:pt x="1808" y="65880"/>
                </a:lnTo>
                <a:cubicBezTo>
                  <a:pt x="-596" y="63476"/>
                  <a:pt x="-596" y="59573"/>
                  <a:pt x="1808" y="57169"/>
                </a:cubicBezTo>
                <a:cubicBezTo>
                  <a:pt x="4211" y="54766"/>
                  <a:pt x="8115" y="54766"/>
                  <a:pt x="10519" y="57169"/>
                </a:cubicBezTo>
                <a:lnTo>
                  <a:pt x="30036" y="76687"/>
                </a:lnTo>
                <a:lnTo>
                  <a:pt x="75033" y="14826"/>
                </a:lnTo>
                <a:cubicBezTo>
                  <a:pt x="77033" y="12076"/>
                  <a:pt x="80879" y="11461"/>
                  <a:pt x="83629" y="13461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63" name="Text 61"/>
          <p:cNvSpPr/>
          <p:nvPr/>
        </p:nvSpPr>
        <p:spPr>
          <a:xfrm>
            <a:off x="8528465" y="5177087"/>
            <a:ext cx="1476824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Legitimate network behavior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336388" y="6444694"/>
            <a:ext cx="5702180" cy="935322"/>
          </a:xfrm>
          <a:custGeom>
            <a:avLst/>
            <a:gdLst/>
            <a:ahLst/>
            <a:cxnLst/>
            <a:rect l="l" t="t" r="r" b="b"/>
            <a:pathLst>
              <a:path w="5702180" h="935322">
                <a:moveTo>
                  <a:pt x="65641" y="0"/>
                </a:moveTo>
                <a:lnTo>
                  <a:pt x="5636539" y="0"/>
                </a:lnTo>
                <a:cubicBezTo>
                  <a:pt x="5672792" y="0"/>
                  <a:pt x="5702180" y="29388"/>
                  <a:pt x="5702180" y="65641"/>
                </a:cubicBezTo>
                <a:lnTo>
                  <a:pt x="5702180" y="869681"/>
                </a:lnTo>
                <a:cubicBezTo>
                  <a:pt x="5702180" y="905933"/>
                  <a:pt x="5672792" y="935322"/>
                  <a:pt x="5636539" y="935322"/>
                </a:cubicBezTo>
                <a:lnTo>
                  <a:pt x="65641" y="935322"/>
                </a:lnTo>
                <a:cubicBezTo>
                  <a:pt x="29388" y="935322"/>
                  <a:pt x="0" y="905933"/>
                  <a:pt x="0" y="869681"/>
                </a:cubicBezTo>
                <a:lnTo>
                  <a:pt x="0" y="65641"/>
                </a:lnTo>
                <a:cubicBezTo>
                  <a:pt x="0" y="29413"/>
                  <a:pt x="29413" y="0"/>
                  <a:pt x="65641" y="0"/>
                </a:cubicBezTo>
                <a:close/>
              </a:path>
            </a:pathLst>
          </a:custGeom>
          <a:solidFill>
            <a:srgbClr val="FF3131">
              <a:alpha val="10196"/>
            </a:srgbClr>
          </a:solidFill>
          <a:ln w="25400">
            <a:solidFill>
              <a:srgbClr val="FF3131"/>
            </a:solidFill>
            <a:prstDash val="solid"/>
          </a:ln>
        </p:spPr>
      </p:sp>
      <p:sp>
        <p:nvSpPr>
          <p:cNvPr id="65" name="Shape 63"/>
          <p:cNvSpPr/>
          <p:nvPr/>
        </p:nvSpPr>
        <p:spPr>
          <a:xfrm>
            <a:off x="479968" y="6567763"/>
            <a:ext cx="172296" cy="196910"/>
          </a:xfrm>
          <a:custGeom>
            <a:avLst/>
            <a:gdLst/>
            <a:ahLst/>
            <a:cxnLst/>
            <a:rect l="l" t="t" r="r" b="b"/>
            <a:pathLst>
              <a:path w="172296" h="196910">
                <a:moveTo>
                  <a:pt x="65765" y="-6153"/>
                </a:moveTo>
                <a:cubicBezTo>
                  <a:pt x="51766" y="-6153"/>
                  <a:pt x="43536" y="16268"/>
                  <a:pt x="39497" y="36921"/>
                </a:cubicBezTo>
                <a:lnTo>
                  <a:pt x="27690" y="36921"/>
                </a:lnTo>
                <a:cubicBezTo>
                  <a:pt x="22575" y="36921"/>
                  <a:pt x="18460" y="41036"/>
                  <a:pt x="18460" y="46151"/>
                </a:cubicBezTo>
                <a:cubicBezTo>
                  <a:pt x="18460" y="51266"/>
                  <a:pt x="22575" y="55381"/>
                  <a:pt x="27690" y="55381"/>
                </a:cubicBezTo>
                <a:lnTo>
                  <a:pt x="36921" y="55381"/>
                </a:lnTo>
                <a:lnTo>
                  <a:pt x="36921" y="67688"/>
                </a:lnTo>
                <a:cubicBezTo>
                  <a:pt x="36921" y="74226"/>
                  <a:pt x="38190" y="80456"/>
                  <a:pt x="40497" y="86148"/>
                </a:cubicBezTo>
                <a:lnTo>
                  <a:pt x="36921" y="86148"/>
                </a:lnTo>
                <a:lnTo>
                  <a:pt x="36921" y="86148"/>
                </a:lnTo>
                <a:lnTo>
                  <a:pt x="29037" y="86148"/>
                </a:lnTo>
                <a:cubicBezTo>
                  <a:pt x="23191" y="86148"/>
                  <a:pt x="18460" y="90878"/>
                  <a:pt x="18460" y="96724"/>
                </a:cubicBezTo>
                <a:cubicBezTo>
                  <a:pt x="18460" y="97878"/>
                  <a:pt x="18653" y="98993"/>
                  <a:pt x="18999" y="100070"/>
                </a:cubicBezTo>
                <a:lnTo>
                  <a:pt x="30113" y="133376"/>
                </a:lnTo>
                <a:cubicBezTo>
                  <a:pt x="15460" y="145990"/>
                  <a:pt x="6153" y="164643"/>
                  <a:pt x="6153" y="185488"/>
                </a:cubicBezTo>
                <a:cubicBezTo>
                  <a:pt x="6153" y="191795"/>
                  <a:pt x="11268" y="196910"/>
                  <a:pt x="17576" y="196910"/>
                </a:cubicBezTo>
                <a:lnTo>
                  <a:pt x="154720" y="196910"/>
                </a:lnTo>
                <a:cubicBezTo>
                  <a:pt x="161028" y="196910"/>
                  <a:pt x="166143" y="191795"/>
                  <a:pt x="166143" y="185488"/>
                </a:cubicBezTo>
                <a:cubicBezTo>
                  <a:pt x="166143" y="164643"/>
                  <a:pt x="156836" y="145990"/>
                  <a:pt x="142183" y="133414"/>
                </a:cubicBezTo>
                <a:lnTo>
                  <a:pt x="153297" y="100109"/>
                </a:lnTo>
                <a:cubicBezTo>
                  <a:pt x="153644" y="99032"/>
                  <a:pt x="153836" y="97916"/>
                  <a:pt x="153836" y="96763"/>
                </a:cubicBezTo>
                <a:cubicBezTo>
                  <a:pt x="153836" y="90917"/>
                  <a:pt x="149105" y="86187"/>
                  <a:pt x="143260" y="86187"/>
                </a:cubicBezTo>
                <a:lnTo>
                  <a:pt x="135376" y="86187"/>
                </a:lnTo>
                <a:lnTo>
                  <a:pt x="135376" y="86187"/>
                </a:lnTo>
                <a:lnTo>
                  <a:pt x="131799" y="86187"/>
                </a:lnTo>
                <a:cubicBezTo>
                  <a:pt x="134106" y="80495"/>
                  <a:pt x="135376" y="74264"/>
                  <a:pt x="135376" y="67726"/>
                </a:cubicBezTo>
                <a:lnTo>
                  <a:pt x="135376" y="55419"/>
                </a:lnTo>
                <a:lnTo>
                  <a:pt x="144606" y="55419"/>
                </a:lnTo>
                <a:cubicBezTo>
                  <a:pt x="149721" y="55419"/>
                  <a:pt x="153836" y="51304"/>
                  <a:pt x="153836" y="46189"/>
                </a:cubicBezTo>
                <a:cubicBezTo>
                  <a:pt x="153836" y="41074"/>
                  <a:pt x="149721" y="36959"/>
                  <a:pt x="144606" y="36959"/>
                </a:cubicBezTo>
                <a:lnTo>
                  <a:pt x="132799" y="36959"/>
                </a:lnTo>
                <a:cubicBezTo>
                  <a:pt x="128799" y="16307"/>
                  <a:pt x="120530" y="-6115"/>
                  <a:pt x="106531" y="-6115"/>
                </a:cubicBezTo>
                <a:cubicBezTo>
                  <a:pt x="102839" y="-6115"/>
                  <a:pt x="99224" y="-4615"/>
                  <a:pt x="95955" y="-2961"/>
                </a:cubicBezTo>
                <a:cubicBezTo>
                  <a:pt x="92801" y="-1385"/>
                  <a:pt x="88879" y="38"/>
                  <a:pt x="86148" y="38"/>
                </a:cubicBezTo>
                <a:cubicBezTo>
                  <a:pt x="83417" y="38"/>
                  <a:pt x="79495" y="-1385"/>
                  <a:pt x="76341" y="-2961"/>
                </a:cubicBezTo>
                <a:cubicBezTo>
                  <a:pt x="73072" y="-4654"/>
                  <a:pt x="69457" y="-6153"/>
                  <a:pt x="65765" y="-6153"/>
                </a:cubicBezTo>
                <a:close/>
                <a:moveTo>
                  <a:pt x="101801" y="180142"/>
                </a:moveTo>
                <a:lnTo>
                  <a:pt x="92263" y="152874"/>
                </a:lnTo>
                <a:lnTo>
                  <a:pt x="102993" y="140375"/>
                </a:lnTo>
                <a:cubicBezTo>
                  <a:pt x="104031" y="139144"/>
                  <a:pt x="104608" y="137606"/>
                  <a:pt x="104608" y="135991"/>
                </a:cubicBezTo>
                <a:cubicBezTo>
                  <a:pt x="104608" y="132260"/>
                  <a:pt x="101609" y="129261"/>
                  <a:pt x="97878" y="129261"/>
                </a:cubicBezTo>
                <a:lnTo>
                  <a:pt x="74418" y="129261"/>
                </a:lnTo>
                <a:cubicBezTo>
                  <a:pt x="70688" y="129261"/>
                  <a:pt x="67688" y="132260"/>
                  <a:pt x="67688" y="135991"/>
                </a:cubicBezTo>
                <a:cubicBezTo>
                  <a:pt x="67688" y="137606"/>
                  <a:pt x="68265" y="139144"/>
                  <a:pt x="69303" y="140375"/>
                </a:cubicBezTo>
                <a:lnTo>
                  <a:pt x="80033" y="152874"/>
                </a:lnTo>
                <a:lnTo>
                  <a:pt x="70495" y="180142"/>
                </a:lnTo>
                <a:lnTo>
                  <a:pt x="48574" y="110762"/>
                </a:lnTo>
                <a:lnTo>
                  <a:pt x="62303" y="110762"/>
                </a:lnTo>
                <a:cubicBezTo>
                  <a:pt x="69380" y="114685"/>
                  <a:pt x="77495" y="116915"/>
                  <a:pt x="86148" y="116915"/>
                </a:cubicBezTo>
                <a:cubicBezTo>
                  <a:pt x="94801" y="116915"/>
                  <a:pt x="102916" y="114685"/>
                  <a:pt x="109993" y="110762"/>
                </a:cubicBezTo>
                <a:lnTo>
                  <a:pt x="123722" y="110762"/>
                </a:lnTo>
                <a:lnTo>
                  <a:pt x="101801" y="180142"/>
                </a:lnTo>
                <a:close/>
                <a:moveTo>
                  <a:pt x="86148" y="98455"/>
                </a:moveTo>
                <a:cubicBezTo>
                  <a:pt x="72803" y="98455"/>
                  <a:pt x="61457" y="89955"/>
                  <a:pt x="57188" y="78072"/>
                </a:cubicBezTo>
                <a:cubicBezTo>
                  <a:pt x="59381" y="79302"/>
                  <a:pt x="61919" y="79995"/>
                  <a:pt x="64611" y="79995"/>
                </a:cubicBezTo>
                <a:lnTo>
                  <a:pt x="69380" y="79995"/>
                </a:lnTo>
                <a:cubicBezTo>
                  <a:pt x="75726" y="79995"/>
                  <a:pt x="81341" y="75918"/>
                  <a:pt x="83341" y="69918"/>
                </a:cubicBezTo>
                <a:cubicBezTo>
                  <a:pt x="84225" y="67226"/>
                  <a:pt x="88033" y="67226"/>
                  <a:pt x="88917" y="69918"/>
                </a:cubicBezTo>
                <a:cubicBezTo>
                  <a:pt x="90917" y="75918"/>
                  <a:pt x="96570" y="79995"/>
                  <a:pt x="102878" y="79995"/>
                </a:cubicBezTo>
                <a:lnTo>
                  <a:pt x="107647" y="79995"/>
                </a:lnTo>
                <a:cubicBezTo>
                  <a:pt x="110339" y="79995"/>
                  <a:pt x="112877" y="79302"/>
                  <a:pt x="115069" y="78072"/>
                </a:cubicBezTo>
                <a:cubicBezTo>
                  <a:pt x="110800" y="89955"/>
                  <a:pt x="99455" y="98455"/>
                  <a:pt x="86110" y="98455"/>
                </a:cubicBezTo>
                <a:close/>
              </a:path>
            </a:pathLst>
          </a:custGeom>
          <a:solidFill>
            <a:srgbClr val="FF3131"/>
          </a:solidFill>
          <a:ln/>
        </p:spPr>
      </p:sp>
      <p:sp>
        <p:nvSpPr>
          <p:cNvPr id="66" name="Text 64"/>
          <p:cNvSpPr/>
          <p:nvPr/>
        </p:nvSpPr>
        <p:spPr>
          <a:xfrm>
            <a:off x="787639" y="6551354"/>
            <a:ext cx="1378369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3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Plausible Deniability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443047" y="6846719"/>
            <a:ext cx="5554498" cy="4266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Every security measure is designed to be </a:t>
            </a:r>
            <a:pPr>
              <a:lnSpc>
                <a:spcPct val="140000"/>
              </a:lnSpc>
            </a:pPr>
            <a:r>
              <a:rPr lang="en-US" sz="1034" b="1" dirty="0">
                <a:solidFill>
                  <a:srgbClr val="FF313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deniable</a:t>
            </a:r>
            <a:pPr>
              <a:lnSpc>
                <a:spcPct val="140000"/>
              </a:lnSpc>
            </a:pPr>
            <a:r>
              <a:rPr lang="en-US" sz="103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The app appears to be a legitimate weather tool, the secure section is invisible, and the kill switch looks like normal app behavior.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154329" y="6444694"/>
            <a:ext cx="5702180" cy="935322"/>
          </a:xfrm>
          <a:custGeom>
            <a:avLst/>
            <a:gdLst/>
            <a:ahLst/>
            <a:cxnLst/>
            <a:rect l="l" t="t" r="r" b="b"/>
            <a:pathLst>
              <a:path w="5702180" h="935322">
                <a:moveTo>
                  <a:pt x="65641" y="0"/>
                </a:moveTo>
                <a:lnTo>
                  <a:pt x="5636539" y="0"/>
                </a:lnTo>
                <a:cubicBezTo>
                  <a:pt x="5672792" y="0"/>
                  <a:pt x="5702180" y="29388"/>
                  <a:pt x="5702180" y="65641"/>
                </a:cubicBezTo>
                <a:lnTo>
                  <a:pt x="5702180" y="869681"/>
                </a:lnTo>
                <a:cubicBezTo>
                  <a:pt x="5702180" y="905933"/>
                  <a:pt x="5672792" y="935322"/>
                  <a:pt x="5636539" y="935322"/>
                </a:cubicBezTo>
                <a:lnTo>
                  <a:pt x="65641" y="935322"/>
                </a:lnTo>
                <a:cubicBezTo>
                  <a:pt x="29388" y="935322"/>
                  <a:pt x="0" y="905933"/>
                  <a:pt x="0" y="869681"/>
                </a:cubicBezTo>
                <a:lnTo>
                  <a:pt x="0" y="65641"/>
                </a:lnTo>
                <a:cubicBezTo>
                  <a:pt x="0" y="29413"/>
                  <a:pt x="29413" y="0"/>
                  <a:pt x="65641" y="0"/>
                </a:cubicBezTo>
                <a:close/>
              </a:path>
            </a:pathLst>
          </a:custGeom>
          <a:solidFill>
            <a:srgbClr val="01FF41">
              <a:alpha val="10196"/>
            </a:srgbClr>
          </a:solidFill>
          <a:ln w="25400">
            <a:solidFill>
              <a:srgbClr val="00FF41"/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6285603" y="6567763"/>
            <a:ext cx="196910" cy="196910"/>
          </a:xfrm>
          <a:custGeom>
            <a:avLst/>
            <a:gdLst/>
            <a:ahLst/>
            <a:cxnLst/>
            <a:rect l="l" t="t" r="r" b="b"/>
            <a:pathLst>
              <a:path w="196910" h="196910">
                <a:moveTo>
                  <a:pt x="25344" y="87879"/>
                </a:moveTo>
                <a:cubicBezTo>
                  <a:pt x="30459" y="52112"/>
                  <a:pt x="61265" y="24614"/>
                  <a:pt x="98455" y="24614"/>
                </a:cubicBezTo>
                <a:cubicBezTo>
                  <a:pt x="118838" y="24614"/>
                  <a:pt x="137298" y="32882"/>
                  <a:pt x="150682" y="46228"/>
                </a:cubicBezTo>
                <a:cubicBezTo>
                  <a:pt x="150759" y="46305"/>
                  <a:pt x="150836" y="46381"/>
                  <a:pt x="150913" y="46458"/>
                </a:cubicBezTo>
                <a:lnTo>
                  <a:pt x="153836" y="49227"/>
                </a:lnTo>
                <a:lnTo>
                  <a:pt x="135414" y="49227"/>
                </a:lnTo>
                <a:cubicBezTo>
                  <a:pt x="128607" y="49227"/>
                  <a:pt x="123107" y="54727"/>
                  <a:pt x="123107" y="61534"/>
                </a:cubicBezTo>
                <a:cubicBezTo>
                  <a:pt x="123107" y="68342"/>
                  <a:pt x="128607" y="73841"/>
                  <a:pt x="135414" y="73841"/>
                </a:cubicBezTo>
                <a:lnTo>
                  <a:pt x="184641" y="73841"/>
                </a:lnTo>
                <a:cubicBezTo>
                  <a:pt x="191449" y="73841"/>
                  <a:pt x="196948" y="68342"/>
                  <a:pt x="196948" y="61534"/>
                </a:cubicBezTo>
                <a:lnTo>
                  <a:pt x="196948" y="12307"/>
                </a:lnTo>
                <a:cubicBezTo>
                  <a:pt x="196948" y="5500"/>
                  <a:pt x="191449" y="0"/>
                  <a:pt x="184641" y="0"/>
                </a:cubicBezTo>
                <a:cubicBezTo>
                  <a:pt x="177834" y="0"/>
                  <a:pt x="172335" y="5500"/>
                  <a:pt x="172335" y="12307"/>
                </a:cubicBezTo>
                <a:lnTo>
                  <a:pt x="172335" y="32844"/>
                </a:lnTo>
                <a:lnTo>
                  <a:pt x="167989" y="28729"/>
                </a:lnTo>
                <a:cubicBezTo>
                  <a:pt x="150182" y="10999"/>
                  <a:pt x="125568" y="0"/>
                  <a:pt x="98455" y="0"/>
                </a:cubicBezTo>
                <a:cubicBezTo>
                  <a:pt x="48843" y="0"/>
                  <a:pt x="7807" y="36690"/>
                  <a:pt x="1000" y="84417"/>
                </a:cubicBezTo>
                <a:cubicBezTo>
                  <a:pt x="38" y="91148"/>
                  <a:pt x="4692" y="97378"/>
                  <a:pt x="11422" y="98340"/>
                </a:cubicBezTo>
                <a:cubicBezTo>
                  <a:pt x="18153" y="99301"/>
                  <a:pt x="24383" y="94609"/>
                  <a:pt x="25344" y="87917"/>
                </a:cubicBezTo>
                <a:close/>
                <a:moveTo>
                  <a:pt x="195910" y="112492"/>
                </a:moveTo>
                <a:cubicBezTo>
                  <a:pt x="196871" y="105762"/>
                  <a:pt x="192179" y="99532"/>
                  <a:pt x="185488" y="98570"/>
                </a:cubicBezTo>
                <a:cubicBezTo>
                  <a:pt x="178796" y="97609"/>
                  <a:pt x="172527" y="102301"/>
                  <a:pt x="171565" y="108993"/>
                </a:cubicBezTo>
                <a:cubicBezTo>
                  <a:pt x="166450" y="144759"/>
                  <a:pt x="135645" y="172258"/>
                  <a:pt x="98455" y="172258"/>
                </a:cubicBezTo>
                <a:cubicBezTo>
                  <a:pt x="78072" y="172258"/>
                  <a:pt x="59611" y="163989"/>
                  <a:pt x="46228" y="150644"/>
                </a:cubicBezTo>
                <a:cubicBezTo>
                  <a:pt x="46151" y="150567"/>
                  <a:pt x="46074" y="150490"/>
                  <a:pt x="45997" y="150413"/>
                </a:cubicBezTo>
                <a:lnTo>
                  <a:pt x="43074" y="147644"/>
                </a:lnTo>
                <a:lnTo>
                  <a:pt x="61496" y="147644"/>
                </a:lnTo>
                <a:cubicBezTo>
                  <a:pt x="68303" y="147644"/>
                  <a:pt x="73803" y="142144"/>
                  <a:pt x="73803" y="135337"/>
                </a:cubicBezTo>
                <a:cubicBezTo>
                  <a:pt x="73803" y="128530"/>
                  <a:pt x="68303" y="123030"/>
                  <a:pt x="61496" y="123030"/>
                </a:cubicBezTo>
                <a:lnTo>
                  <a:pt x="12307" y="123069"/>
                </a:lnTo>
                <a:cubicBezTo>
                  <a:pt x="9038" y="123069"/>
                  <a:pt x="5884" y="124376"/>
                  <a:pt x="3577" y="126722"/>
                </a:cubicBezTo>
                <a:cubicBezTo>
                  <a:pt x="1269" y="129068"/>
                  <a:pt x="-38" y="132183"/>
                  <a:pt x="0" y="135491"/>
                </a:cubicBezTo>
                <a:lnTo>
                  <a:pt x="385" y="184334"/>
                </a:lnTo>
                <a:cubicBezTo>
                  <a:pt x="423" y="191141"/>
                  <a:pt x="6000" y="196602"/>
                  <a:pt x="12807" y="196525"/>
                </a:cubicBezTo>
                <a:cubicBezTo>
                  <a:pt x="19614" y="196448"/>
                  <a:pt x="25075" y="190910"/>
                  <a:pt x="24998" y="184103"/>
                </a:cubicBezTo>
                <a:lnTo>
                  <a:pt x="24844" y="164297"/>
                </a:lnTo>
                <a:lnTo>
                  <a:pt x="28960" y="168181"/>
                </a:lnTo>
                <a:cubicBezTo>
                  <a:pt x="46766" y="185911"/>
                  <a:pt x="71341" y="196910"/>
                  <a:pt x="98455" y="196910"/>
                </a:cubicBezTo>
                <a:cubicBezTo>
                  <a:pt x="148067" y="196910"/>
                  <a:pt x="189103" y="160220"/>
                  <a:pt x="195910" y="112492"/>
                </a:cubicBezTo>
                <a:close/>
              </a:path>
            </a:pathLst>
          </a:custGeom>
          <a:solidFill>
            <a:srgbClr val="00FF41"/>
          </a:solidFill>
          <a:ln/>
        </p:spPr>
      </p:sp>
      <p:sp>
        <p:nvSpPr>
          <p:cNvPr id="70" name="Text 68"/>
          <p:cNvSpPr/>
          <p:nvPr/>
        </p:nvSpPr>
        <p:spPr>
          <a:xfrm>
            <a:off x="6605581" y="6551354"/>
            <a:ext cx="1189664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3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Defense in Depth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6260989" y="6846719"/>
            <a:ext cx="5554498" cy="4266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4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layers of protection ensure that even if one measure fails, others remain active. From the shake trigger to duress PIN to anti-forensics, each layer provides redundancy.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Codename: ECHO_SAFE</dc:title>
  <dc:subject>Project Codename: ECHO_SAFE</dc:subject>
  <dc:creator>Kimi</dc:creator>
  <cp:lastModifiedBy>Kimi</cp:lastModifiedBy>
  <cp:revision>1</cp:revision>
  <dcterms:created xsi:type="dcterms:W3CDTF">2026-01-22T22:49:31Z</dcterms:created>
  <dcterms:modified xsi:type="dcterms:W3CDTF">2026-01-22T22:49:31Z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{"Label":"Project Codename: ECHO_SAFE","ContentProducer":"001191110108MACG2KBH8F10000","ProduceID":"19be7dc5-0c62-8092-8000-00005fe51988","ReservedCode1":"","ContentPropagator":"001191110108MACG2KBH8F20000","PropagateID":"19be7dc5-0c62-8092-8000-00005fe51988","ReservedCode2":""}</vt:lpwstr>
  </property>
</Properties>
</file>